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57" r:id="rId4"/>
    <p:sldId id="258" r:id="rId5"/>
    <p:sldId id="260" r:id="rId6"/>
    <p:sldId id="259" r:id="rId7"/>
    <p:sldId id="261" r:id="rId8"/>
    <p:sldId id="794" r:id="rId9"/>
    <p:sldId id="795" r:id="rId10"/>
    <p:sldId id="756" r:id="rId11"/>
    <p:sldId id="771" r:id="rId12"/>
    <p:sldId id="266" r:id="rId13"/>
    <p:sldId id="796" r:id="rId14"/>
    <p:sldId id="797" r:id="rId15"/>
    <p:sldId id="798" r:id="rId16"/>
    <p:sldId id="799" r:id="rId17"/>
    <p:sldId id="778" r:id="rId18"/>
    <p:sldId id="779" r:id="rId19"/>
    <p:sldId id="764" r:id="rId20"/>
    <p:sldId id="780" r:id="rId21"/>
    <p:sldId id="781" r:id="rId22"/>
    <p:sldId id="782" r:id="rId23"/>
    <p:sldId id="784" r:id="rId24"/>
    <p:sldId id="785" r:id="rId25"/>
    <p:sldId id="786" r:id="rId26"/>
    <p:sldId id="787" r:id="rId27"/>
    <p:sldId id="788" r:id="rId28"/>
    <p:sldId id="789" r:id="rId29"/>
    <p:sldId id="790" r:id="rId30"/>
    <p:sldId id="791" r:id="rId31"/>
    <p:sldId id="792" r:id="rId32"/>
    <p:sldId id="793" r:id="rId33"/>
    <p:sldId id="742" r:id="rId34"/>
    <p:sldId id="755" r:id="rId35"/>
    <p:sldId id="783" r:id="rId36"/>
    <p:sldId id="757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144" y="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B96CF-71D5-4BF1-B7F3-C031595834DB}" type="doc">
      <dgm:prSet loTypeId="urn:microsoft.com/office/officeart/2005/8/layout/cycle3" loCatId="cycle" qsTypeId="urn:microsoft.com/office/officeart/2005/8/quickstyle/simple2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3D003F26-F62E-40DD-96E7-CC482E4088C6}">
      <dgm:prSet phldrT="[Text]" custT="1"/>
      <dgm:spPr/>
      <dgm:t>
        <a:bodyPr/>
        <a:lstStyle/>
        <a:p>
          <a:pPr algn="ctr"/>
          <a:r>
            <a:rPr lang="en-US" sz="1800" b="1" dirty="0">
              <a:latin typeface="Century Gothic" pitchFamily="34" charset="0"/>
            </a:rPr>
            <a:t>SISIH</a:t>
          </a:r>
        </a:p>
        <a:p>
          <a:pPr algn="ctr"/>
          <a:r>
            <a:rPr lang="en-US" sz="1800" b="1" dirty="0">
              <a:latin typeface="Century Gothic" pitchFamily="34" charset="0"/>
            </a:rPr>
            <a:t>SEIRI</a:t>
          </a:r>
        </a:p>
        <a:p>
          <a:pPr algn="ctr"/>
          <a:r>
            <a:rPr lang="en-US" sz="1800" b="1" dirty="0">
              <a:latin typeface="Century Gothic" pitchFamily="34" charset="0"/>
            </a:rPr>
            <a:t>SORT</a:t>
          </a:r>
        </a:p>
      </dgm:t>
    </dgm:pt>
    <dgm:pt modelId="{4F28DD49-F772-4645-A7EB-0BCC838A0ECD}" type="parTrans" cxnId="{04EF0DD6-1EB3-4F3A-B657-3212371C7C85}">
      <dgm:prSet/>
      <dgm:spPr/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84D3FB48-E918-44E2-B21A-41A87BB4B824}" type="sibTrans" cxnId="{04EF0DD6-1EB3-4F3A-B657-3212371C7C85}">
      <dgm:prSet/>
      <dgm:spPr>
        <a:solidFill>
          <a:schemeClr val="accent1"/>
        </a:solidFill>
      </dgm:spPr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19B2CE93-9519-44DA-80A1-CA5C35B0C3C9}">
      <dgm:prSet phldrT="[Text]" custT="1"/>
      <dgm:spPr/>
      <dgm:t>
        <a:bodyPr/>
        <a:lstStyle/>
        <a:p>
          <a:pPr algn="ctr"/>
          <a:r>
            <a:rPr lang="en-US" sz="1800" b="1" dirty="0">
              <a:latin typeface="Century Gothic" pitchFamily="34" charset="0"/>
            </a:rPr>
            <a:t>SUSUN</a:t>
          </a:r>
        </a:p>
        <a:p>
          <a:pPr algn="ctr"/>
          <a:r>
            <a:rPr lang="en-US" sz="1800" b="1" dirty="0">
              <a:latin typeface="Century Gothic" pitchFamily="34" charset="0"/>
            </a:rPr>
            <a:t>SEITON</a:t>
          </a:r>
        </a:p>
        <a:p>
          <a:pPr algn="ctr"/>
          <a:r>
            <a:rPr lang="en-US" sz="1800" b="1" dirty="0">
              <a:latin typeface="Century Gothic" pitchFamily="34" charset="0"/>
            </a:rPr>
            <a:t>SET IN ORDER</a:t>
          </a:r>
        </a:p>
      </dgm:t>
    </dgm:pt>
    <dgm:pt modelId="{34597084-FFBD-4706-B607-083D2B96B988}" type="parTrans" cxnId="{C9BBEE00-D4CF-49F4-B4A9-4018526C8657}">
      <dgm:prSet/>
      <dgm:spPr/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FCEA422B-D3C9-41EA-B200-127DD7B5263C}" type="sibTrans" cxnId="{C9BBEE00-D4CF-49F4-B4A9-4018526C8657}">
      <dgm:prSet/>
      <dgm:spPr/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0C5638B3-3D75-4E20-ABA9-8CAD4A63D8DD}">
      <dgm:prSet phldrT="[Text]" custT="1"/>
      <dgm:spPr/>
      <dgm:t>
        <a:bodyPr/>
        <a:lstStyle/>
        <a:p>
          <a:pPr algn="ctr"/>
          <a:r>
            <a:rPr lang="en-US" sz="1800" b="1" dirty="0">
              <a:latin typeface="Century Gothic" pitchFamily="34" charset="0"/>
            </a:rPr>
            <a:t>SASAP</a:t>
          </a:r>
        </a:p>
        <a:p>
          <a:pPr algn="ctr"/>
          <a:r>
            <a:rPr lang="en-US" sz="1800" b="1" dirty="0">
              <a:latin typeface="Century Gothic" pitchFamily="34" charset="0"/>
            </a:rPr>
            <a:t>SEISO</a:t>
          </a:r>
        </a:p>
        <a:p>
          <a:pPr algn="ctr"/>
          <a:r>
            <a:rPr lang="en-US" sz="1800" b="1" dirty="0">
              <a:latin typeface="Century Gothic" pitchFamily="34" charset="0"/>
            </a:rPr>
            <a:t>SHINE</a:t>
          </a:r>
        </a:p>
      </dgm:t>
    </dgm:pt>
    <dgm:pt modelId="{72955EF4-5735-4735-9C67-2B24EB35AF3C}" type="parTrans" cxnId="{DA617203-DEC4-4ECB-BBD3-A5393DA893B3}">
      <dgm:prSet/>
      <dgm:spPr/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253B3EE4-DC34-42A6-AD92-3DCDA4B0B28B}" type="sibTrans" cxnId="{DA617203-DEC4-4ECB-BBD3-A5393DA893B3}">
      <dgm:prSet/>
      <dgm:spPr/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60ADDC94-C3D9-4854-857B-132CA410AA36}">
      <dgm:prSet phldrT="[Text]" custT="1"/>
      <dgm:spPr/>
      <dgm:t>
        <a:bodyPr/>
        <a:lstStyle/>
        <a:p>
          <a:pPr algn="ctr"/>
          <a:r>
            <a:rPr lang="en-US" sz="1800" b="1" dirty="0">
              <a:latin typeface="Century Gothic" pitchFamily="34" charset="0"/>
            </a:rPr>
            <a:t>SOSOH</a:t>
          </a:r>
        </a:p>
        <a:p>
          <a:pPr algn="ctr"/>
          <a:r>
            <a:rPr lang="en-US" sz="1800" b="1" dirty="0">
              <a:latin typeface="Century Gothic" pitchFamily="34" charset="0"/>
            </a:rPr>
            <a:t>SEIKETSU</a:t>
          </a:r>
        </a:p>
        <a:p>
          <a:pPr algn="ctr"/>
          <a:r>
            <a:rPr lang="en-US" sz="1800" b="1" dirty="0">
              <a:latin typeface="Century Gothic" pitchFamily="34" charset="0"/>
            </a:rPr>
            <a:t>STANDARDIZE</a:t>
          </a:r>
        </a:p>
      </dgm:t>
    </dgm:pt>
    <dgm:pt modelId="{2CCC8EF2-3974-46B8-ABF7-443FCC595349}" type="parTrans" cxnId="{BA667FD6-E68C-4255-9EB0-6B5E209C74BF}">
      <dgm:prSet/>
      <dgm:spPr/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E21471CF-0DE3-4599-93A2-66FDC1D53C4D}" type="sibTrans" cxnId="{BA667FD6-E68C-4255-9EB0-6B5E209C74BF}">
      <dgm:prSet/>
      <dgm:spPr/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AA325D89-92E5-48FF-B1C0-69C2C35014C0}">
      <dgm:prSet phldrT="[Text]" custT="1"/>
      <dgm:spPr/>
      <dgm:t>
        <a:bodyPr/>
        <a:lstStyle/>
        <a:p>
          <a:pPr algn="ctr"/>
          <a:r>
            <a:rPr lang="en-US" sz="1800" b="1" dirty="0">
              <a:latin typeface="Century Gothic" pitchFamily="34" charset="0"/>
            </a:rPr>
            <a:t>SULUH</a:t>
          </a:r>
        </a:p>
        <a:p>
          <a:pPr algn="ctr"/>
          <a:r>
            <a:rPr lang="en-US" sz="1800" b="1" dirty="0">
              <a:latin typeface="Century Gothic" pitchFamily="34" charset="0"/>
            </a:rPr>
            <a:t>SHITSUKE</a:t>
          </a:r>
        </a:p>
        <a:p>
          <a:pPr algn="ctr"/>
          <a:r>
            <a:rPr lang="en-US" sz="1800" b="1" dirty="0">
              <a:latin typeface="Century Gothic" pitchFamily="34" charset="0"/>
            </a:rPr>
            <a:t>SELF DISCIPLINE</a:t>
          </a:r>
        </a:p>
      </dgm:t>
    </dgm:pt>
    <dgm:pt modelId="{A07AB957-347B-451E-9278-E8394DE4768F}" type="parTrans" cxnId="{AB837C90-1A40-4254-8401-00AAE80DA0FE}">
      <dgm:prSet/>
      <dgm:spPr/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8E8CB2EB-3FD6-4029-B4AC-DF55AE4A8FB8}" type="sibTrans" cxnId="{AB837C90-1A40-4254-8401-00AAE80DA0FE}">
      <dgm:prSet/>
      <dgm:spPr/>
      <dgm:t>
        <a:bodyPr/>
        <a:lstStyle/>
        <a:p>
          <a:pPr algn="ctr"/>
          <a:endParaRPr lang="en-US" sz="1400" b="1">
            <a:latin typeface="Century Gothic" pitchFamily="34" charset="0"/>
          </a:endParaRPr>
        </a:p>
      </dgm:t>
    </dgm:pt>
    <dgm:pt modelId="{DE313B61-D4C9-4797-B067-6C286F927B52}" type="pres">
      <dgm:prSet presAssocID="{B71B96CF-71D5-4BF1-B7F3-C031595834DB}" presName="Name0" presStyleCnt="0">
        <dgm:presLayoutVars>
          <dgm:dir/>
          <dgm:resizeHandles val="exact"/>
        </dgm:presLayoutVars>
      </dgm:prSet>
      <dgm:spPr/>
    </dgm:pt>
    <dgm:pt modelId="{2F2D3C6F-DFA2-4454-B3AC-230ADF6F97AD}" type="pres">
      <dgm:prSet presAssocID="{B71B96CF-71D5-4BF1-B7F3-C031595834DB}" presName="cycle" presStyleCnt="0"/>
      <dgm:spPr/>
    </dgm:pt>
    <dgm:pt modelId="{50F5BE77-DAB2-495B-8FCE-C9F90A10EC31}" type="pres">
      <dgm:prSet presAssocID="{3D003F26-F62E-40DD-96E7-CC482E4088C6}" presName="nodeFirstNode" presStyleLbl="node1" presStyleIdx="0" presStyleCnt="5">
        <dgm:presLayoutVars>
          <dgm:bulletEnabled val="1"/>
        </dgm:presLayoutVars>
      </dgm:prSet>
      <dgm:spPr/>
    </dgm:pt>
    <dgm:pt modelId="{BB2723F7-1BCC-4763-8D5C-064975A6217A}" type="pres">
      <dgm:prSet presAssocID="{84D3FB48-E918-44E2-B21A-41A87BB4B824}" presName="sibTransFirstNode" presStyleLbl="bgShp" presStyleIdx="0" presStyleCnt="1"/>
      <dgm:spPr/>
    </dgm:pt>
    <dgm:pt modelId="{53E21B45-7D3B-415E-999D-24D9AFF24C58}" type="pres">
      <dgm:prSet presAssocID="{19B2CE93-9519-44DA-80A1-CA5C35B0C3C9}" presName="nodeFollowingNodes" presStyleLbl="node1" presStyleIdx="1" presStyleCnt="5">
        <dgm:presLayoutVars>
          <dgm:bulletEnabled val="1"/>
        </dgm:presLayoutVars>
      </dgm:prSet>
      <dgm:spPr/>
    </dgm:pt>
    <dgm:pt modelId="{30ACBEEE-C4FD-4CC8-B51C-6D904DBA633C}" type="pres">
      <dgm:prSet presAssocID="{0C5638B3-3D75-4E20-ABA9-8CAD4A63D8DD}" presName="nodeFollowingNodes" presStyleLbl="node1" presStyleIdx="2" presStyleCnt="5" custRadScaleRad="98770" custRadScaleInc="-34524">
        <dgm:presLayoutVars>
          <dgm:bulletEnabled val="1"/>
        </dgm:presLayoutVars>
      </dgm:prSet>
      <dgm:spPr/>
    </dgm:pt>
    <dgm:pt modelId="{6F6AFC3D-75E8-4B18-83E4-06FD0E64448E}" type="pres">
      <dgm:prSet presAssocID="{60ADDC94-C3D9-4854-857B-132CA410AA36}" presName="nodeFollowingNodes" presStyleLbl="node1" presStyleIdx="3" presStyleCnt="5" custRadScaleRad="98769" custRadScaleInc="34525">
        <dgm:presLayoutVars>
          <dgm:bulletEnabled val="1"/>
        </dgm:presLayoutVars>
      </dgm:prSet>
      <dgm:spPr/>
    </dgm:pt>
    <dgm:pt modelId="{0851AC74-E4A3-42F4-BB2D-F4C9B68AE9BF}" type="pres">
      <dgm:prSet presAssocID="{AA325D89-92E5-48FF-B1C0-69C2C35014C0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9BBEE00-D4CF-49F4-B4A9-4018526C8657}" srcId="{B71B96CF-71D5-4BF1-B7F3-C031595834DB}" destId="{19B2CE93-9519-44DA-80A1-CA5C35B0C3C9}" srcOrd="1" destOrd="0" parTransId="{34597084-FFBD-4706-B607-083D2B96B988}" sibTransId="{FCEA422B-D3C9-41EA-B200-127DD7B5263C}"/>
    <dgm:cxn modelId="{DA617203-DEC4-4ECB-BBD3-A5393DA893B3}" srcId="{B71B96CF-71D5-4BF1-B7F3-C031595834DB}" destId="{0C5638B3-3D75-4E20-ABA9-8CAD4A63D8DD}" srcOrd="2" destOrd="0" parTransId="{72955EF4-5735-4735-9C67-2B24EB35AF3C}" sibTransId="{253B3EE4-DC34-42A6-AD92-3DCDA4B0B28B}"/>
    <dgm:cxn modelId="{73702525-ABB7-4F36-9B06-FB6E375B7D6E}" type="presOf" srcId="{0C5638B3-3D75-4E20-ABA9-8CAD4A63D8DD}" destId="{30ACBEEE-C4FD-4CC8-B51C-6D904DBA633C}" srcOrd="0" destOrd="0" presId="urn:microsoft.com/office/officeart/2005/8/layout/cycle3"/>
    <dgm:cxn modelId="{5C19C54C-5535-4ABC-8F24-71F22487DF50}" type="presOf" srcId="{60ADDC94-C3D9-4854-857B-132CA410AA36}" destId="{6F6AFC3D-75E8-4B18-83E4-06FD0E64448E}" srcOrd="0" destOrd="0" presId="urn:microsoft.com/office/officeart/2005/8/layout/cycle3"/>
    <dgm:cxn modelId="{F8FF5151-026E-452F-A50F-7DE2EC2BDE19}" type="presOf" srcId="{3D003F26-F62E-40DD-96E7-CC482E4088C6}" destId="{50F5BE77-DAB2-495B-8FCE-C9F90A10EC31}" srcOrd="0" destOrd="0" presId="urn:microsoft.com/office/officeart/2005/8/layout/cycle3"/>
    <dgm:cxn modelId="{654E4574-881F-4250-A78B-6ED721D8858D}" type="presOf" srcId="{AA325D89-92E5-48FF-B1C0-69C2C35014C0}" destId="{0851AC74-E4A3-42F4-BB2D-F4C9B68AE9BF}" srcOrd="0" destOrd="0" presId="urn:microsoft.com/office/officeart/2005/8/layout/cycle3"/>
    <dgm:cxn modelId="{AB837C90-1A40-4254-8401-00AAE80DA0FE}" srcId="{B71B96CF-71D5-4BF1-B7F3-C031595834DB}" destId="{AA325D89-92E5-48FF-B1C0-69C2C35014C0}" srcOrd="4" destOrd="0" parTransId="{A07AB957-347B-451E-9278-E8394DE4768F}" sibTransId="{8E8CB2EB-3FD6-4029-B4AC-DF55AE4A8FB8}"/>
    <dgm:cxn modelId="{70ABE0A6-8EE3-4478-A689-78329FF77C20}" type="presOf" srcId="{19B2CE93-9519-44DA-80A1-CA5C35B0C3C9}" destId="{53E21B45-7D3B-415E-999D-24D9AFF24C58}" srcOrd="0" destOrd="0" presId="urn:microsoft.com/office/officeart/2005/8/layout/cycle3"/>
    <dgm:cxn modelId="{F2CF23B3-6191-4618-A043-124DCB46D90A}" type="presOf" srcId="{84D3FB48-E918-44E2-B21A-41A87BB4B824}" destId="{BB2723F7-1BCC-4763-8D5C-064975A6217A}" srcOrd="0" destOrd="0" presId="urn:microsoft.com/office/officeart/2005/8/layout/cycle3"/>
    <dgm:cxn modelId="{B58135CD-3C24-4442-AEE0-0570DE10F6AB}" type="presOf" srcId="{B71B96CF-71D5-4BF1-B7F3-C031595834DB}" destId="{DE313B61-D4C9-4797-B067-6C286F927B52}" srcOrd="0" destOrd="0" presId="urn:microsoft.com/office/officeart/2005/8/layout/cycle3"/>
    <dgm:cxn modelId="{04EF0DD6-1EB3-4F3A-B657-3212371C7C85}" srcId="{B71B96CF-71D5-4BF1-B7F3-C031595834DB}" destId="{3D003F26-F62E-40DD-96E7-CC482E4088C6}" srcOrd="0" destOrd="0" parTransId="{4F28DD49-F772-4645-A7EB-0BCC838A0ECD}" sibTransId="{84D3FB48-E918-44E2-B21A-41A87BB4B824}"/>
    <dgm:cxn modelId="{BA667FD6-E68C-4255-9EB0-6B5E209C74BF}" srcId="{B71B96CF-71D5-4BF1-B7F3-C031595834DB}" destId="{60ADDC94-C3D9-4854-857B-132CA410AA36}" srcOrd="3" destOrd="0" parTransId="{2CCC8EF2-3974-46B8-ABF7-443FCC595349}" sibTransId="{E21471CF-0DE3-4599-93A2-66FDC1D53C4D}"/>
    <dgm:cxn modelId="{DF9146B7-F762-4C5A-826F-643189E6DA15}" type="presParOf" srcId="{DE313B61-D4C9-4797-B067-6C286F927B52}" destId="{2F2D3C6F-DFA2-4454-B3AC-230ADF6F97AD}" srcOrd="0" destOrd="0" presId="urn:microsoft.com/office/officeart/2005/8/layout/cycle3"/>
    <dgm:cxn modelId="{545A9223-A67D-4E36-BF70-C207DD92B3F2}" type="presParOf" srcId="{2F2D3C6F-DFA2-4454-B3AC-230ADF6F97AD}" destId="{50F5BE77-DAB2-495B-8FCE-C9F90A10EC31}" srcOrd="0" destOrd="0" presId="urn:microsoft.com/office/officeart/2005/8/layout/cycle3"/>
    <dgm:cxn modelId="{831234B5-026F-4BE5-92D3-7E4D84DEE53E}" type="presParOf" srcId="{2F2D3C6F-DFA2-4454-B3AC-230ADF6F97AD}" destId="{BB2723F7-1BCC-4763-8D5C-064975A6217A}" srcOrd="1" destOrd="0" presId="urn:microsoft.com/office/officeart/2005/8/layout/cycle3"/>
    <dgm:cxn modelId="{426D51E5-E131-4A8D-BA32-2BF7540313C3}" type="presParOf" srcId="{2F2D3C6F-DFA2-4454-B3AC-230ADF6F97AD}" destId="{53E21B45-7D3B-415E-999D-24D9AFF24C58}" srcOrd="2" destOrd="0" presId="urn:microsoft.com/office/officeart/2005/8/layout/cycle3"/>
    <dgm:cxn modelId="{696286CC-C71B-4E97-8CF9-03E6A8769CDD}" type="presParOf" srcId="{2F2D3C6F-DFA2-4454-B3AC-230ADF6F97AD}" destId="{30ACBEEE-C4FD-4CC8-B51C-6D904DBA633C}" srcOrd="3" destOrd="0" presId="urn:microsoft.com/office/officeart/2005/8/layout/cycle3"/>
    <dgm:cxn modelId="{9647AFC8-DB25-4B8C-93C1-449D639D050D}" type="presParOf" srcId="{2F2D3C6F-DFA2-4454-B3AC-230ADF6F97AD}" destId="{6F6AFC3D-75E8-4B18-83E4-06FD0E64448E}" srcOrd="4" destOrd="0" presId="urn:microsoft.com/office/officeart/2005/8/layout/cycle3"/>
    <dgm:cxn modelId="{38EAFE47-8602-451B-AD66-19121A16263C}" type="presParOf" srcId="{2F2D3C6F-DFA2-4454-B3AC-230ADF6F97AD}" destId="{0851AC74-E4A3-42F4-BB2D-F4C9B68AE9B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723F7-1BCC-4763-8D5C-064975A6217A}">
      <dsp:nvSpPr>
        <dsp:cNvPr id="0" name=""/>
        <dsp:cNvSpPr/>
      </dsp:nvSpPr>
      <dsp:spPr>
        <a:xfrm>
          <a:off x="1748294" y="-31851"/>
          <a:ext cx="5144370" cy="5144370"/>
        </a:xfrm>
        <a:prstGeom prst="circularArrow">
          <a:avLst>
            <a:gd name="adj1" fmla="val 5544"/>
            <a:gd name="adj2" fmla="val 330680"/>
            <a:gd name="adj3" fmla="val 13759417"/>
            <a:gd name="adj4" fmla="val 17396019"/>
            <a:gd name="adj5" fmla="val 5757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5BE77-DAB2-495B-8FCE-C9F90A10EC31}">
      <dsp:nvSpPr>
        <dsp:cNvPr id="0" name=""/>
        <dsp:cNvSpPr/>
      </dsp:nvSpPr>
      <dsp:spPr>
        <a:xfrm>
          <a:off x="3107454" y="1499"/>
          <a:ext cx="2426050" cy="1213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SISIH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SEIRI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SORT</a:t>
          </a:r>
        </a:p>
      </dsp:txBody>
      <dsp:txXfrm>
        <a:off x="3166669" y="60714"/>
        <a:ext cx="2307620" cy="1094595"/>
      </dsp:txXfrm>
    </dsp:sp>
    <dsp:sp modelId="{53E21B45-7D3B-415E-999D-24D9AFF24C58}">
      <dsp:nvSpPr>
        <dsp:cNvPr id="0" name=""/>
        <dsp:cNvSpPr/>
      </dsp:nvSpPr>
      <dsp:spPr>
        <a:xfrm>
          <a:off x="5193845" y="1517351"/>
          <a:ext cx="2426050" cy="12130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SUSUN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SEITON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SET IN ORDER</a:t>
          </a:r>
        </a:p>
      </dsp:txBody>
      <dsp:txXfrm>
        <a:off x="5253060" y="1576566"/>
        <a:ext cx="2307620" cy="1094595"/>
      </dsp:txXfrm>
    </dsp:sp>
    <dsp:sp modelId="{30ACBEEE-C4FD-4CC8-B51C-6D904DBA633C}">
      <dsp:nvSpPr>
        <dsp:cNvPr id="0" name=""/>
        <dsp:cNvSpPr/>
      </dsp:nvSpPr>
      <dsp:spPr>
        <a:xfrm>
          <a:off x="4918762" y="3384416"/>
          <a:ext cx="2426050" cy="12130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SASAP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SEISO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SHINE</a:t>
          </a:r>
        </a:p>
      </dsp:txBody>
      <dsp:txXfrm>
        <a:off x="4977977" y="3443631"/>
        <a:ext cx="2307620" cy="1094595"/>
      </dsp:txXfrm>
    </dsp:sp>
    <dsp:sp modelId="{6F6AFC3D-75E8-4B18-83E4-06FD0E64448E}">
      <dsp:nvSpPr>
        <dsp:cNvPr id="0" name=""/>
        <dsp:cNvSpPr/>
      </dsp:nvSpPr>
      <dsp:spPr>
        <a:xfrm>
          <a:off x="1296152" y="3384385"/>
          <a:ext cx="2426050" cy="12130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SOSOH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SEIKETSU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STANDARDIZE</a:t>
          </a:r>
        </a:p>
      </dsp:txBody>
      <dsp:txXfrm>
        <a:off x="1355367" y="3443600"/>
        <a:ext cx="2307620" cy="1094595"/>
      </dsp:txXfrm>
    </dsp:sp>
    <dsp:sp modelId="{0851AC74-E4A3-42F4-BB2D-F4C9B68AE9BF}">
      <dsp:nvSpPr>
        <dsp:cNvPr id="0" name=""/>
        <dsp:cNvSpPr/>
      </dsp:nvSpPr>
      <dsp:spPr>
        <a:xfrm>
          <a:off x="1021063" y="1517351"/>
          <a:ext cx="2426050" cy="12130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SULUH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SHITSUKE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entury Gothic" pitchFamily="34" charset="0"/>
            </a:rPr>
            <a:t>SELF DISCIPLINE</a:t>
          </a:r>
        </a:p>
      </dsp:txBody>
      <dsp:txXfrm>
        <a:off x="1080278" y="1576566"/>
        <a:ext cx="2307620" cy="1094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6C7C5-3113-4ABB-B2CE-28B924DF649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3EB2-FCAD-4052-B32F-F97948815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5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Tanyakan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 </a:t>
            </a:r>
            <a:r>
              <a:rPr lang="en-US" baseline="0" dirty="0" err="1"/>
              <a:t>peserta</a:t>
            </a:r>
            <a:r>
              <a:rPr lang="en-US" baseline="0" dirty="0"/>
              <a:t> </a:t>
            </a:r>
            <a:r>
              <a:rPr lang="en-US" baseline="0" dirty="0" err="1"/>
              <a:t>bagaimana</a:t>
            </a:r>
            <a:r>
              <a:rPr lang="en-US" baseline="0" dirty="0"/>
              <a:t> </a:t>
            </a:r>
            <a:r>
              <a:rPr lang="en-US" baseline="0" dirty="0" err="1"/>
              <a:t>mencegah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terjadi</a:t>
            </a:r>
            <a:r>
              <a:rPr lang="en-US" baseline="0" dirty="0"/>
              <a:t> ?</a:t>
            </a:r>
          </a:p>
          <a:p>
            <a:r>
              <a:rPr lang="en-US" baseline="0" dirty="0" err="1"/>
              <a:t>Gambar</a:t>
            </a:r>
            <a:r>
              <a:rPr lang="en-US" baseline="0" dirty="0"/>
              <a:t> 1 : </a:t>
            </a:r>
            <a:r>
              <a:rPr lang="en-US" baseline="0" dirty="0" err="1"/>
              <a:t>Apa</a:t>
            </a:r>
            <a:r>
              <a:rPr lang="en-US" baseline="0" dirty="0"/>
              <a:t> yang </a:t>
            </a:r>
            <a:r>
              <a:rPr lang="en-US" baseline="0" dirty="0" err="1"/>
              <a:t>bisa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kulkas</a:t>
            </a:r>
            <a:r>
              <a:rPr lang="en-US" baseline="0" dirty="0"/>
              <a:t> </a:t>
            </a:r>
            <a:r>
              <a:rPr lang="en-US" baseline="0" dirty="0" err="1"/>
              <a:t>spt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? </a:t>
            </a:r>
            <a:r>
              <a:rPr lang="en-US" baseline="0" dirty="0" err="1"/>
              <a:t>Ingat</a:t>
            </a:r>
            <a:r>
              <a:rPr lang="en-US" baseline="0" dirty="0"/>
              <a:t>  </a:t>
            </a:r>
            <a:r>
              <a:rPr lang="en-US" baseline="0" dirty="0" err="1"/>
              <a:t>lakukan</a:t>
            </a:r>
            <a:r>
              <a:rPr lang="en-US" baseline="0" dirty="0"/>
              <a:t> 5S !</a:t>
            </a:r>
          </a:p>
          <a:p>
            <a:r>
              <a:rPr lang="en-US" baseline="0" dirty="0" err="1"/>
              <a:t>Gambar</a:t>
            </a:r>
            <a:r>
              <a:rPr lang="en-US" baseline="0" dirty="0"/>
              <a:t> </a:t>
            </a:r>
            <a:r>
              <a:rPr lang="en-US" baseline="0" dirty="0" err="1"/>
              <a:t>roti</a:t>
            </a:r>
            <a:r>
              <a:rPr lang="en-US" baseline="0" dirty="0"/>
              <a:t> </a:t>
            </a:r>
            <a:r>
              <a:rPr lang="en-US" baseline="0" dirty="0" err="1"/>
              <a:t>jamuran</a:t>
            </a:r>
            <a:r>
              <a:rPr lang="en-US" baseline="0" dirty="0"/>
              <a:t> :  </a:t>
            </a:r>
            <a:r>
              <a:rPr lang="en-US" baseline="0" dirty="0" err="1"/>
              <a:t>kenapa</a:t>
            </a:r>
            <a:r>
              <a:rPr lang="en-US" baseline="0" dirty="0"/>
              <a:t>?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tanda</a:t>
            </a:r>
            <a:r>
              <a:rPr lang="en-US" baseline="0" dirty="0"/>
              <a:t> expired </a:t>
            </a:r>
            <a:r>
              <a:rPr lang="en-US" baseline="0" dirty="0" err="1"/>
              <a:t>produk</a:t>
            </a:r>
            <a:r>
              <a:rPr lang="en-US" baseline="0" dirty="0"/>
              <a:t>. </a:t>
            </a:r>
            <a:r>
              <a:rPr lang="en-US" baseline="0" dirty="0" err="1"/>
              <a:t>Terlupa</a:t>
            </a:r>
            <a:r>
              <a:rPr lang="en-US" baseline="0" dirty="0"/>
              <a:t>, </a:t>
            </a:r>
            <a:r>
              <a:rPr lang="en-US" baseline="0" dirty="0" err="1"/>
              <a:t>sudah</a:t>
            </a:r>
            <a:r>
              <a:rPr lang="en-US" baseline="0" dirty="0"/>
              <a:t> </a:t>
            </a:r>
            <a:r>
              <a:rPr lang="en-US" baseline="0" dirty="0" err="1"/>
              <a:t>rusak</a:t>
            </a:r>
            <a:r>
              <a:rPr lang="en-US" baseline="0" dirty="0"/>
              <a:t> (5S!)</a:t>
            </a:r>
          </a:p>
          <a:p>
            <a:r>
              <a:rPr lang="en-US" baseline="0" dirty="0" err="1"/>
              <a:t>Gambar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 3 :</a:t>
            </a:r>
            <a:r>
              <a:rPr lang="en-US" baseline="0" dirty="0" err="1"/>
              <a:t>Minyak</a:t>
            </a:r>
            <a:r>
              <a:rPr lang="en-US" baseline="0" dirty="0"/>
              <a:t> </a:t>
            </a:r>
            <a:r>
              <a:rPr lang="en-US" baseline="0" dirty="0" err="1"/>
              <a:t>kotor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diganti</a:t>
            </a:r>
            <a:r>
              <a:rPr lang="en-US" baseline="0" dirty="0"/>
              <a:t>, </a:t>
            </a:r>
            <a:r>
              <a:rPr lang="en-US" baseline="0" dirty="0" err="1"/>
              <a:t>dapur</a:t>
            </a:r>
            <a:r>
              <a:rPr lang="en-US" baseline="0" dirty="0"/>
              <a:t> </a:t>
            </a:r>
            <a:r>
              <a:rPr lang="en-US" baseline="0" dirty="0" err="1"/>
              <a:t>kotor</a:t>
            </a:r>
            <a:r>
              <a:rPr lang="en-US" baseline="0" dirty="0"/>
              <a:t>? </a:t>
            </a:r>
            <a:r>
              <a:rPr lang="en-US" baseline="0" dirty="0" err="1"/>
              <a:t>Lakukan</a:t>
            </a:r>
            <a:r>
              <a:rPr lang="en-US" baseline="0" dirty="0"/>
              <a:t> SOP, </a:t>
            </a:r>
            <a:r>
              <a:rPr lang="en-US" baseline="0" dirty="0" err="1"/>
              <a:t>buat</a:t>
            </a:r>
            <a:r>
              <a:rPr lang="en-US" baseline="0" dirty="0"/>
              <a:t> </a:t>
            </a:r>
            <a:r>
              <a:rPr lang="en-US" baseline="0" dirty="0" err="1"/>
              <a:t>jadwal</a:t>
            </a:r>
            <a:r>
              <a:rPr lang="en-US" baseline="0" dirty="0"/>
              <a:t> </a:t>
            </a:r>
            <a:r>
              <a:rPr lang="en-US" baseline="0" dirty="0" err="1"/>
              <a:t>penggantian</a:t>
            </a:r>
            <a:r>
              <a:rPr lang="en-US" baseline="0" dirty="0"/>
              <a:t> </a:t>
            </a:r>
            <a:r>
              <a:rPr lang="en-US" baseline="0" dirty="0" err="1"/>
              <a:t>minyak</a:t>
            </a:r>
            <a:endParaRPr lang="en-US" baseline="0" dirty="0"/>
          </a:p>
          <a:p>
            <a:r>
              <a:rPr lang="en-US" baseline="0" dirty="0" err="1"/>
              <a:t>Tanyakan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 </a:t>
            </a:r>
            <a:r>
              <a:rPr lang="en-US" baseline="0" dirty="0" err="1"/>
              <a:t>peserta</a:t>
            </a:r>
            <a:r>
              <a:rPr lang="en-US" baseline="0" dirty="0"/>
              <a:t> ide2 lain agar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terjadi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/>
          <a:lstStyle/>
          <a:p>
            <a:fld id="{3A44FE1B-108E-4AB6-80C3-38CCF34FE2B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Putarkan</a:t>
            </a:r>
            <a:r>
              <a:rPr lang="en-US" baseline="0" dirty="0"/>
              <a:t> video </a:t>
            </a:r>
            <a:r>
              <a:rPr lang="en-US" baseline="0" dirty="0" err="1"/>
              <a:t>ini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Selain</a:t>
            </a:r>
            <a:r>
              <a:rPr lang="en-US" baseline="0" dirty="0"/>
              <a:t> </a:t>
            </a:r>
            <a:r>
              <a:rPr lang="en-US" baseline="0" dirty="0" err="1"/>
              <a:t>lucu</a:t>
            </a:r>
            <a:r>
              <a:rPr lang="en-US" baseline="0" dirty="0"/>
              <a:t>, </a:t>
            </a:r>
            <a:r>
              <a:rPr lang="en-US" baseline="0" dirty="0" err="1"/>
              <a:t>apa</a:t>
            </a:r>
            <a:r>
              <a:rPr lang="en-US" baseline="0" dirty="0"/>
              <a:t> </a:t>
            </a:r>
            <a:r>
              <a:rPr lang="en-US" baseline="0" dirty="0" err="1"/>
              <a:t>sebenarnya</a:t>
            </a:r>
            <a:r>
              <a:rPr lang="en-US" baseline="0" dirty="0"/>
              <a:t> yang </a:t>
            </a:r>
            <a:r>
              <a:rPr lang="en-US" baseline="0" dirty="0" err="1"/>
              <a:t>terjadi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Pekerja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konsentrasi</a:t>
            </a:r>
            <a:r>
              <a:rPr lang="en-US" baseline="0" dirty="0"/>
              <a:t>. </a:t>
            </a:r>
            <a:r>
              <a:rPr lang="en-US" baseline="0" dirty="0" err="1"/>
              <a:t>Kecelakaan</a:t>
            </a:r>
            <a:r>
              <a:rPr lang="en-US" baseline="0" dirty="0"/>
              <a:t> </a:t>
            </a:r>
            <a:r>
              <a:rPr lang="en-US" baseline="0" dirty="0" err="1"/>
              <a:t>biasa</a:t>
            </a:r>
            <a:r>
              <a:rPr lang="en-US" baseline="0" dirty="0"/>
              <a:t> </a:t>
            </a:r>
            <a:r>
              <a:rPr lang="en-US" baseline="0" dirty="0" err="1"/>
              <a:t>terjadi</a:t>
            </a:r>
            <a:r>
              <a:rPr lang="en-US" baseline="0" dirty="0"/>
              <a:t> </a:t>
            </a:r>
            <a:r>
              <a:rPr lang="en-US" baseline="0" dirty="0" err="1"/>
              <a:t>karna</a:t>
            </a:r>
            <a:r>
              <a:rPr lang="en-US" baseline="0" dirty="0"/>
              <a:t> </a:t>
            </a:r>
            <a:r>
              <a:rPr lang="en-US" baseline="0" dirty="0" err="1"/>
              <a:t>kurang</a:t>
            </a:r>
            <a:r>
              <a:rPr lang="en-US" baseline="0" dirty="0"/>
              <a:t> </a:t>
            </a:r>
            <a:r>
              <a:rPr lang="en-US" baseline="0" dirty="0" err="1"/>
              <a:t>konsentrasi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pikiran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fokus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Tanyakan</a:t>
            </a:r>
            <a:r>
              <a:rPr lang="en-US" baseline="0" dirty="0"/>
              <a:t> </a:t>
            </a:r>
            <a:r>
              <a:rPr lang="en-US" baseline="0" dirty="0" err="1"/>
              <a:t>mengapa</a:t>
            </a:r>
            <a:r>
              <a:rPr lang="en-US" baseline="0" dirty="0"/>
              <a:t> </a:t>
            </a:r>
            <a:r>
              <a:rPr lang="en-US" baseline="0" dirty="0" err="1"/>
              <a:t>pekerja</a:t>
            </a:r>
            <a:r>
              <a:rPr lang="en-US" baseline="0" dirty="0"/>
              <a:t> </a:t>
            </a:r>
            <a:r>
              <a:rPr lang="en-US" baseline="0" dirty="0" err="1"/>
              <a:t>bisa</a:t>
            </a:r>
            <a:r>
              <a:rPr lang="en-US" baseline="0" dirty="0"/>
              <a:t> </a:t>
            </a:r>
            <a:r>
              <a:rPr lang="en-US" baseline="0" dirty="0" err="1"/>
              <a:t>kurang</a:t>
            </a:r>
            <a:r>
              <a:rPr lang="en-US" baseline="0" dirty="0"/>
              <a:t> </a:t>
            </a:r>
            <a:r>
              <a:rPr lang="en-US" baseline="0" dirty="0" err="1"/>
              <a:t>konsentrasi</a:t>
            </a:r>
            <a:r>
              <a:rPr lang="en-US" baseline="0" dirty="0"/>
              <a:t>?</a:t>
            </a:r>
          </a:p>
          <a:p>
            <a:r>
              <a:rPr lang="en-US" baseline="0" dirty="0" err="1"/>
              <a:t>Biasanya</a:t>
            </a:r>
            <a:r>
              <a:rPr lang="en-US" baseline="0" dirty="0"/>
              <a:t> </a:t>
            </a:r>
            <a:r>
              <a:rPr lang="en-US" baseline="0" dirty="0" err="1"/>
              <a:t>karna</a:t>
            </a:r>
            <a:r>
              <a:rPr lang="en-US" baseline="0" dirty="0"/>
              <a:t> </a:t>
            </a:r>
            <a:r>
              <a:rPr lang="en-US" baseline="0" dirty="0" err="1"/>
              <a:t>kelelahan</a:t>
            </a:r>
            <a:r>
              <a:rPr lang="en-US" baseline="0" dirty="0"/>
              <a:t>, </a:t>
            </a:r>
            <a:r>
              <a:rPr lang="en-US" baseline="0" dirty="0" err="1"/>
              <a:t>lembur</a:t>
            </a:r>
            <a:r>
              <a:rPr lang="en-US" baseline="0" dirty="0"/>
              <a:t> </a:t>
            </a:r>
            <a:r>
              <a:rPr lang="en-US" baseline="0" dirty="0" err="1"/>
              <a:t>terlalu</a:t>
            </a:r>
            <a:r>
              <a:rPr lang="en-US" baseline="0" dirty="0"/>
              <a:t> </a:t>
            </a:r>
            <a:r>
              <a:rPr lang="en-US" baseline="0" dirty="0" err="1"/>
              <a:t>banyak</a:t>
            </a:r>
            <a:r>
              <a:rPr lang="en-US" baseline="0" dirty="0"/>
              <a:t> , </a:t>
            </a:r>
            <a:r>
              <a:rPr lang="en-US" baseline="0" dirty="0" err="1"/>
              <a:t>bekerja</a:t>
            </a:r>
            <a:r>
              <a:rPr lang="en-US" baseline="0" dirty="0"/>
              <a:t> </a:t>
            </a:r>
            <a:r>
              <a:rPr lang="en-US" baseline="0" dirty="0" err="1"/>
              <a:t>malam</a:t>
            </a:r>
            <a:r>
              <a:rPr lang="en-US" baseline="0" dirty="0"/>
              <a:t> </a:t>
            </a:r>
            <a:r>
              <a:rPr lang="en-US" baseline="0" dirty="0" err="1"/>
              <a:t>hari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Mengapa</a:t>
            </a:r>
            <a:r>
              <a:rPr lang="en-US" baseline="0" dirty="0"/>
              <a:t>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harus</a:t>
            </a:r>
            <a:r>
              <a:rPr lang="en-US" baseline="0" dirty="0"/>
              <a:t> </a:t>
            </a:r>
            <a:r>
              <a:rPr lang="en-US" baseline="0" dirty="0" err="1"/>
              <a:t>lembur</a:t>
            </a:r>
            <a:r>
              <a:rPr lang="en-US" baseline="0" dirty="0"/>
              <a:t>? </a:t>
            </a:r>
            <a:r>
              <a:rPr lang="en-US" baseline="0" dirty="0" err="1"/>
              <a:t>Karna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koordinasi</a:t>
            </a:r>
            <a:r>
              <a:rPr lang="en-US" baseline="0" dirty="0"/>
              <a:t>/ </a:t>
            </a:r>
            <a:r>
              <a:rPr lang="en-US" baseline="0" dirty="0" err="1"/>
              <a:t>persiapan</a:t>
            </a:r>
            <a:r>
              <a:rPr lang="en-US" baseline="0" dirty="0"/>
              <a:t> </a:t>
            </a:r>
            <a:r>
              <a:rPr lang="en-US" baseline="0" dirty="0" err="1"/>
              <a:t>produksi</a:t>
            </a:r>
            <a:endParaRPr lang="en-US" baseline="0" dirty="0"/>
          </a:p>
          <a:p>
            <a:r>
              <a:rPr lang="en-US" baseline="0" dirty="0" err="1"/>
              <a:t>Kenapa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persiapan</a:t>
            </a:r>
            <a:r>
              <a:rPr lang="en-US" baseline="0" dirty="0"/>
              <a:t> </a:t>
            </a:r>
            <a:r>
              <a:rPr lang="en-US" baseline="0" dirty="0" err="1"/>
              <a:t>produksi</a:t>
            </a:r>
            <a:r>
              <a:rPr lang="en-US" baseline="0" dirty="0"/>
              <a:t>?  </a:t>
            </a:r>
            <a:r>
              <a:rPr lang="en-US" baseline="0" dirty="0" err="1"/>
              <a:t>Karna</a:t>
            </a:r>
            <a:r>
              <a:rPr lang="en-US" baseline="0" dirty="0"/>
              <a:t> </a:t>
            </a:r>
            <a:r>
              <a:rPr lang="en-US" baseline="0" dirty="0" err="1"/>
              <a:t>pekerja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tahu</a:t>
            </a:r>
            <a:r>
              <a:rPr lang="en-US" baseline="0" dirty="0"/>
              <a:t> </a:t>
            </a:r>
            <a:r>
              <a:rPr lang="en-US" baseline="0" dirty="0" err="1"/>
              <a:t>apa</a:t>
            </a:r>
            <a:r>
              <a:rPr lang="en-US" baseline="0" dirty="0"/>
              <a:t> yang </a:t>
            </a:r>
            <a:r>
              <a:rPr lang="en-US" baseline="0" dirty="0" err="1"/>
              <a:t>dikerjan</a:t>
            </a:r>
            <a:endParaRPr lang="en-US" baseline="0" dirty="0"/>
          </a:p>
          <a:p>
            <a:r>
              <a:rPr lang="en-US" baseline="0" dirty="0" err="1"/>
              <a:t>Gunakan</a:t>
            </a:r>
            <a:r>
              <a:rPr lang="en-US" baseline="0" dirty="0"/>
              <a:t> </a:t>
            </a:r>
            <a:r>
              <a:rPr lang="en-US" baseline="0" dirty="0" err="1"/>
              <a:t>papan</a:t>
            </a:r>
            <a:r>
              <a:rPr lang="en-US" baseline="0" dirty="0"/>
              <a:t> </a:t>
            </a:r>
            <a:r>
              <a:rPr lang="en-US" baseline="0" dirty="0" err="1"/>
              <a:t>produksi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mencegah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terjadi</a:t>
            </a:r>
            <a:r>
              <a:rPr lang="en-US" baseline="0" dirty="0"/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0A2C-EC0C-4A33-87EA-F6657C850DEE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0F7B7-888E-408B-BDB8-CE3F967B3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3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GB" sz="3600" kern="1200" dirty="0">
                <a:solidFill>
                  <a:srgbClr val="8E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000240"/>
            <a:ext cx="8186766" cy="4357718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buClr>
                <a:srgbClr val="4F81BD"/>
              </a:buClr>
              <a:buFont typeface="Wingdings" pitchFamily="2" charset="2"/>
              <a:buChar char="§"/>
              <a:defRPr sz="2400">
                <a:latin typeface="+mn-lt"/>
              </a:defRPr>
            </a:lvl1pPr>
            <a:lvl2pPr>
              <a:buClr>
                <a:srgbClr val="4F81BD"/>
              </a:buClr>
              <a:buFont typeface="Courier New" pitchFamily="49" charset="0"/>
              <a:buChar char="o"/>
              <a:defRPr sz="2000">
                <a:latin typeface="+mn-lt"/>
              </a:defRPr>
            </a:lvl2pPr>
            <a:lvl3pPr>
              <a:buClr>
                <a:srgbClr val="4F81BD"/>
              </a:buClr>
              <a:defRPr sz="1800">
                <a:latin typeface="+mn-lt"/>
              </a:defRPr>
            </a:lvl3pPr>
            <a:lvl4pPr>
              <a:buClr>
                <a:srgbClr val="4F81BD"/>
              </a:buClr>
              <a:defRPr sz="1600">
                <a:latin typeface="+mn-lt"/>
              </a:defRPr>
            </a:lvl4pPr>
            <a:lvl5pPr>
              <a:buClr>
                <a:srgbClr val="4F81BD"/>
              </a:buClr>
              <a:buNone/>
              <a:defRPr>
                <a:latin typeface="Verdana" pitchFamily="34" charset="0"/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grpSp>
        <p:nvGrpSpPr>
          <p:cNvPr id="4" name="Group 7"/>
          <p:cNvGrpSpPr/>
          <p:nvPr userDrawn="1"/>
        </p:nvGrpSpPr>
        <p:grpSpPr>
          <a:xfrm>
            <a:off x="7391400" y="5813067"/>
            <a:ext cx="1592580" cy="751562"/>
            <a:chOff x="7391400" y="5630187"/>
            <a:chExt cx="1592580" cy="751562"/>
          </a:xfrm>
        </p:grpSpPr>
        <p:pic>
          <p:nvPicPr>
            <p:cNvPr id="10" name="Picture 2" descr="http://1.bp.blogspot.com/_PZ-eBAvs_p8/S5zdgv9YC_I/AAAAAAAAAAg/iVWtvFq83zY/s320/ilo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14030" y="5692301"/>
              <a:ext cx="86995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BEDO New Logo B.jp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1400" y="5630187"/>
              <a:ext cx="765577" cy="751562"/>
            </a:xfrm>
            <a:prstGeom prst="rect">
              <a:avLst/>
            </a:prstGeom>
          </p:spPr>
        </p:pic>
      </p:grpSp>
      <p:pic>
        <p:nvPicPr>
          <p:cNvPr id="12" name="Picture 11" descr="poltekapp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689725" y="5888805"/>
            <a:ext cx="701675" cy="675824"/>
          </a:xfrm>
          <a:prstGeom prst="rect">
            <a:avLst/>
          </a:prstGeom>
        </p:spPr>
      </p:pic>
      <p:pic>
        <p:nvPicPr>
          <p:cNvPr id="8" name="Picture 7" descr="icare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57158" y="5676896"/>
            <a:ext cx="928694" cy="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0F7B7-888E-408B-BDB8-CE3F967B30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0A2C-EC0C-4A33-87EA-F6657C850DEE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23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5" r:id="rId4"/>
    <p:sldLayoutId id="2147483676" r:id="rId5"/>
    <p:sldLayoutId id="2147483677" r:id="rId6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8.png"/><Relationship Id="rId7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41.jpg"/><Relationship Id="rId5" Type="http://schemas.openxmlformats.org/officeDocument/2006/relationships/image" Target="../media/image21.png"/><Relationship Id="rId10" Type="http://schemas.openxmlformats.org/officeDocument/2006/relationships/image" Target="../media/image40.jpg"/><Relationship Id="rId4" Type="http://schemas.openxmlformats.org/officeDocument/2006/relationships/image" Target="../media/image19.svg"/><Relationship Id="rId9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video" Target="file:///D:\ICARE\3.Akibat%20nyambi.wmv" TargetMode="External"/><Relationship Id="rId5" Type="http://schemas.openxmlformats.org/officeDocument/2006/relationships/image" Target="../media/image50.png"/><Relationship Id="rId4" Type="http://schemas.openxmlformats.org/officeDocument/2006/relationships/hyperlink" Target="3.Akibat%20nyambi.wmv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3.jpeg"/><Relationship Id="rId7" Type="http://schemas.openxmlformats.org/officeDocument/2006/relationships/image" Target="../media/image66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ekoprabowo/Desktop/Focus%20ON/SCORE%20Sampoerna/Path%201%20IMG-20160520-WA0008.p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5936" y="5373216"/>
            <a:ext cx="478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ICARE BATCH 3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95936" y="4221088"/>
            <a:ext cx="4788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AMAN DAN NYAMAN DI TEMPAT KERJA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175E0-1618-4666-9614-37E7A844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30" y="188640"/>
            <a:ext cx="1058129" cy="101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5CE5B9-13E5-44AE-AB25-FF4E431DB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70" y="188640"/>
            <a:ext cx="1439745" cy="1019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9CFF7C-7C5C-4E39-B508-C7E173A7C0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049877"/>
            <a:ext cx="1171834" cy="625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7275D-108D-471C-BE72-AEEF81ABC4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822955"/>
            <a:ext cx="875184" cy="8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37"/>
    </mc:Choice>
    <mc:Fallback xmlns="">
      <p:transition spd="slow" advTm="787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DF98-9E7B-44A7-B8CD-03814814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Jaga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Kita!!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C8D4-ADF1-47D0-839B-38AC99611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C4823-C8BF-4ED7-A3A2-3002DB4389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.jpg">
            <a:extLst>
              <a:ext uri="{FF2B5EF4-FFF2-40B4-BE49-F238E27FC236}">
                <a16:creationId xmlns:a16="http://schemas.microsoft.com/office/drawing/2014/main" id="{B2A205CF-2159-4533-98F5-825EE19CA4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8" y="1600201"/>
            <a:ext cx="3929090" cy="4929222"/>
          </a:xfrm>
          <a:prstGeom prst="rect">
            <a:avLst/>
          </a:prstGeom>
        </p:spPr>
      </p:pic>
      <p:pic>
        <p:nvPicPr>
          <p:cNvPr id="6" name="Picture 5" descr="4.jpg">
            <a:extLst>
              <a:ext uri="{FF2B5EF4-FFF2-40B4-BE49-F238E27FC236}">
                <a16:creationId xmlns:a16="http://schemas.microsoft.com/office/drawing/2014/main" id="{9092757B-63FA-477C-8FA7-C19E73581D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98" y="1528763"/>
            <a:ext cx="3922346" cy="2633984"/>
          </a:xfrm>
          <a:prstGeom prst="rect">
            <a:avLst/>
          </a:prstGeom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7F6D385B-0AE3-4840-A534-4A517CC37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5526" y="4386283"/>
            <a:ext cx="2782934" cy="183673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410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14"/>
    </mc:Choice>
    <mc:Fallback xmlns="">
      <p:transition spd="slow" advTm="5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18959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F7919C0-7B22-487C-84DB-ED552D003276}"/>
              </a:ext>
            </a:extLst>
          </p:cNvPr>
          <p:cNvSpPr/>
          <p:nvPr/>
        </p:nvSpPr>
        <p:spPr>
          <a:xfrm>
            <a:off x="526597" y="857250"/>
            <a:ext cx="8107136" cy="51435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 dirty="0"/>
          </a:p>
        </p:txBody>
      </p:sp>
      <p:sp>
        <p:nvSpPr>
          <p:cNvPr id="2" name="AutoShape 2"/>
          <p:cNvSpPr/>
          <p:nvPr/>
        </p:nvSpPr>
        <p:spPr>
          <a:xfrm>
            <a:off x="3563528" y="985614"/>
            <a:ext cx="2549053" cy="2352097"/>
          </a:xfrm>
          <a:prstGeom prst="rect">
            <a:avLst/>
          </a:prstGeom>
          <a:solidFill>
            <a:srgbClr val="EDECE7"/>
          </a:solid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>
            <a:off x="6300822" y="985614"/>
            <a:ext cx="2549053" cy="2352097"/>
          </a:xfrm>
          <a:prstGeom prst="rect">
            <a:avLst/>
          </a:prstGeom>
          <a:solidFill>
            <a:srgbClr val="EDECE7"/>
          </a:solidFill>
        </p:spPr>
        <p:txBody>
          <a:bodyPr/>
          <a:lstStyle/>
          <a:p>
            <a:endParaRPr lang="en-ID"/>
          </a:p>
        </p:txBody>
      </p:sp>
      <p:sp>
        <p:nvSpPr>
          <p:cNvPr id="4" name="AutoShape 4"/>
          <p:cNvSpPr/>
          <p:nvPr/>
        </p:nvSpPr>
        <p:spPr>
          <a:xfrm>
            <a:off x="3563528" y="3520290"/>
            <a:ext cx="2549053" cy="2352097"/>
          </a:xfrm>
          <a:prstGeom prst="rect">
            <a:avLst/>
          </a:prstGeom>
          <a:solidFill>
            <a:srgbClr val="EDECE7"/>
          </a:solidFill>
        </p:spPr>
        <p:txBody>
          <a:bodyPr/>
          <a:lstStyle/>
          <a:p>
            <a:endParaRPr lang="en-ID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215950">
            <a:off x="7515630" y="4128082"/>
            <a:ext cx="2228042" cy="215917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6300822" y="3520290"/>
            <a:ext cx="2549053" cy="2352097"/>
          </a:xfrm>
          <a:prstGeom prst="rect">
            <a:avLst/>
          </a:prstGeom>
          <a:solidFill>
            <a:srgbClr val="EDECE7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 rot="-96500">
            <a:off x="4206206" y="3009269"/>
            <a:ext cx="1263696" cy="170131"/>
            <a:chOff x="0" y="0"/>
            <a:chExt cx="3369857" cy="453682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3369857" cy="453682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1655" y="111233"/>
              <a:ext cx="3268305" cy="32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9"/>
                </a:lnSpc>
              </a:pPr>
              <a:r>
                <a:rPr lang="en-US" sz="899" spc="-8" dirty="0">
                  <a:solidFill>
                    <a:srgbClr val="FFFFFF"/>
                  </a:solidFill>
                  <a:latin typeface="Courier Prime"/>
                </a:rPr>
                <a:t>TANGAN KOTOR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93903">
            <a:off x="7022015" y="3008793"/>
            <a:ext cx="1263696" cy="170131"/>
            <a:chOff x="0" y="0"/>
            <a:chExt cx="3369857" cy="453682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3369857" cy="453682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1655" y="111232"/>
              <a:ext cx="3268305" cy="32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9"/>
                </a:lnSpc>
              </a:pPr>
              <a:r>
                <a:rPr lang="en-US" sz="899" spc="-8" dirty="0">
                  <a:solidFill>
                    <a:srgbClr val="FFFFFF"/>
                  </a:solidFill>
                  <a:latin typeface="Courier Prime"/>
                </a:rPr>
                <a:t>KUKU KOTOR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215950">
            <a:off x="-424272" y="401776"/>
            <a:ext cx="2228042" cy="215917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690611" y="1274081"/>
            <a:ext cx="2550429" cy="689676"/>
            <a:chOff x="2299" y="-260054"/>
            <a:chExt cx="6760798" cy="1839135"/>
          </a:xfrm>
        </p:grpSpPr>
        <p:sp>
          <p:nvSpPr>
            <p:cNvPr id="28" name="AutoShape 28"/>
            <p:cNvSpPr/>
            <p:nvPr/>
          </p:nvSpPr>
          <p:spPr>
            <a:xfrm rot="-13234">
              <a:off x="2299" y="13010"/>
              <a:ext cx="6760798" cy="1207250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 rot="21586766">
              <a:off x="417768" y="-260054"/>
              <a:ext cx="6066673" cy="183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23"/>
                </a:lnSpc>
              </a:pPr>
              <a:r>
                <a:rPr lang="en-US" sz="2100" spc="-26" dirty="0">
                  <a:solidFill>
                    <a:srgbClr val="FFFFFF"/>
                  </a:solidFill>
                  <a:latin typeface="Arial Nova Cond" panose="020B0506020202020204" pitchFamily="34" charset="0"/>
                </a:rPr>
                <a:t>HIGIENTIAS BURUK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 rot="-1550641">
            <a:off x="8328647" y="1181525"/>
            <a:ext cx="1326261" cy="1629576"/>
            <a:chOff x="0" y="0"/>
            <a:chExt cx="3536697" cy="4345536"/>
          </a:xfrm>
        </p:grpSpPr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465462">
              <a:off x="511415" y="165477"/>
              <a:ext cx="2693004" cy="3557519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1990671">
              <a:off x="17083" y="2371468"/>
              <a:ext cx="3502531" cy="1105846"/>
            </a:xfrm>
            <a:prstGeom prst="rect">
              <a:avLst/>
            </a:prstGeom>
          </p:spPr>
        </p:pic>
      </p:grpSp>
      <p:sp>
        <p:nvSpPr>
          <p:cNvPr id="65" name="TextBox 23">
            <a:extLst>
              <a:ext uri="{FF2B5EF4-FFF2-40B4-BE49-F238E27FC236}">
                <a16:creationId xmlns:a16="http://schemas.microsoft.com/office/drawing/2014/main" id="{522AECF0-0E93-467B-A3E9-3E3CC10E3F12}"/>
              </a:ext>
            </a:extLst>
          </p:cNvPr>
          <p:cNvSpPr txBox="1"/>
          <p:nvPr/>
        </p:nvSpPr>
        <p:spPr>
          <a:xfrm>
            <a:off x="6660666" y="1146506"/>
            <a:ext cx="190624" cy="24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  <a:spcBef>
                <a:spcPct val="0"/>
              </a:spcBef>
            </a:pPr>
            <a:r>
              <a:rPr lang="en-US" sz="1455" dirty="0">
                <a:solidFill>
                  <a:srgbClr val="FFFFFF"/>
                </a:solidFill>
                <a:latin typeface="Hatton Bold Bold"/>
              </a:rPr>
              <a:t>2</a:t>
            </a:r>
          </a:p>
        </p:txBody>
      </p:sp>
      <p:pic>
        <p:nvPicPr>
          <p:cNvPr id="71" name="Picture 70" descr="A picture containing person, indoor, standing, toilet&#10;&#10;Description automatically generated">
            <a:extLst>
              <a:ext uri="{FF2B5EF4-FFF2-40B4-BE49-F238E27FC236}">
                <a16:creationId xmlns:a16="http://schemas.microsoft.com/office/drawing/2014/main" id="{16DD5D97-427C-49BF-84A0-57997D016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t="11171" r="19956" b="23401"/>
          <a:stretch/>
        </p:blipFill>
        <p:spPr>
          <a:xfrm rot="20545264">
            <a:off x="4117151" y="3676461"/>
            <a:ext cx="1339177" cy="1972576"/>
          </a:xfrm>
          <a:prstGeom prst="rect">
            <a:avLst/>
          </a:prstGeom>
        </p:spPr>
      </p:pic>
      <p:sp>
        <p:nvSpPr>
          <p:cNvPr id="66" name="AutoShape 4">
            <a:extLst>
              <a:ext uri="{FF2B5EF4-FFF2-40B4-BE49-F238E27FC236}">
                <a16:creationId xmlns:a16="http://schemas.microsoft.com/office/drawing/2014/main" id="{763D26C8-203D-47ED-A358-C78CF5FCA884}"/>
              </a:ext>
            </a:extLst>
          </p:cNvPr>
          <p:cNvSpPr/>
          <p:nvPr/>
        </p:nvSpPr>
        <p:spPr>
          <a:xfrm>
            <a:off x="694205" y="2124237"/>
            <a:ext cx="2549053" cy="3460793"/>
          </a:xfrm>
          <a:prstGeom prst="rect">
            <a:avLst/>
          </a:prstGeom>
          <a:solidFill>
            <a:srgbClr val="EDECE7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67" name="Group 13">
            <a:extLst>
              <a:ext uri="{FF2B5EF4-FFF2-40B4-BE49-F238E27FC236}">
                <a16:creationId xmlns:a16="http://schemas.microsoft.com/office/drawing/2014/main" id="{0EDF1AF8-CF7F-4D78-A91B-90545BBFE5CC}"/>
              </a:ext>
            </a:extLst>
          </p:cNvPr>
          <p:cNvGrpSpPr/>
          <p:nvPr/>
        </p:nvGrpSpPr>
        <p:grpSpPr>
          <a:xfrm>
            <a:off x="1352065" y="5247999"/>
            <a:ext cx="1263696" cy="170131"/>
            <a:chOff x="0" y="0"/>
            <a:chExt cx="3369857" cy="453682"/>
          </a:xfrm>
        </p:grpSpPr>
        <p:sp>
          <p:nvSpPr>
            <p:cNvPr id="68" name="AutoShape 14">
              <a:extLst>
                <a:ext uri="{FF2B5EF4-FFF2-40B4-BE49-F238E27FC236}">
                  <a16:creationId xmlns:a16="http://schemas.microsoft.com/office/drawing/2014/main" id="{B8380C96-2931-4796-AD77-2EE5837796C2}"/>
                </a:ext>
              </a:extLst>
            </p:cNvPr>
            <p:cNvSpPr/>
            <p:nvPr/>
          </p:nvSpPr>
          <p:spPr>
            <a:xfrm>
              <a:off x="0" y="0"/>
              <a:ext cx="3369857" cy="453682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49831E5B-0163-4E62-ADC0-7FDCF50F2A8A}"/>
                </a:ext>
              </a:extLst>
            </p:cNvPr>
            <p:cNvSpPr txBox="1"/>
            <p:nvPr/>
          </p:nvSpPr>
          <p:spPr>
            <a:xfrm>
              <a:off x="61656" y="116440"/>
              <a:ext cx="3268305" cy="32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9"/>
                </a:lnSpc>
              </a:pPr>
              <a:r>
                <a:rPr lang="en-US" sz="899" spc="-8" dirty="0">
                  <a:solidFill>
                    <a:srgbClr val="FFFFFF"/>
                  </a:solidFill>
                  <a:latin typeface="Courier Prime"/>
                </a:rPr>
                <a:t>PEKERJA YANG SAKIT</a:t>
              </a:r>
            </a:p>
          </p:txBody>
        </p:sp>
      </p:grpSp>
      <p:pic>
        <p:nvPicPr>
          <p:cNvPr id="73" name="Picture 7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5E943D-C756-4D41-A8EB-371912FA1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80" y="2278534"/>
            <a:ext cx="1714500" cy="3071813"/>
          </a:xfrm>
          <a:prstGeom prst="rect">
            <a:avLst/>
          </a:prstGeom>
        </p:spPr>
      </p:pic>
      <p:pic>
        <p:nvPicPr>
          <p:cNvPr id="75" name="Picture 74" descr="A close up of a person's nails&#10;&#10;Description automatically generated with low confidence">
            <a:extLst>
              <a:ext uri="{FF2B5EF4-FFF2-40B4-BE49-F238E27FC236}">
                <a16:creationId xmlns:a16="http://schemas.microsoft.com/office/drawing/2014/main" id="{BAB147C4-1288-4A88-A156-D0C9C7D77B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52" y="1227671"/>
            <a:ext cx="1581318" cy="1581318"/>
          </a:xfrm>
          <a:prstGeom prst="rect">
            <a:avLst/>
          </a:prstGeom>
        </p:spPr>
      </p:pic>
      <p:pic>
        <p:nvPicPr>
          <p:cNvPr id="77" name="Picture 76" descr="A close up of a person's nails&#10;&#10;Description automatically generated with low confidence">
            <a:extLst>
              <a:ext uri="{FF2B5EF4-FFF2-40B4-BE49-F238E27FC236}">
                <a16:creationId xmlns:a16="http://schemas.microsoft.com/office/drawing/2014/main" id="{7E95C13E-3415-415B-8242-AB34A54563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1" r="27806"/>
          <a:stretch/>
        </p:blipFill>
        <p:spPr>
          <a:xfrm rot="1655204">
            <a:off x="6661871" y="3960842"/>
            <a:ext cx="1907168" cy="1571625"/>
          </a:xfrm>
          <a:prstGeom prst="rect">
            <a:avLst/>
          </a:prstGeom>
        </p:spPr>
      </p:pic>
      <p:pic>
        <p:nvPicPr>
          <p:cNvPr id="79" name="Picture 78" descr="A picture containing handwear&#10;&#10;Description automatically generated">
            <a:extLst>
              <a:ext uri="{FF2B5EF4-FFF2-40B4-BE49-F238E27FC236}">
                <a16:creationId xmlns:a16="http://schemas.microsoft.com/office/drawing/2014/main" id="{253D9E13-388D-44DA-8BDD-C861E73067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77" y="1301570"/>
            <a:ext cx="1512494" cy="144813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4227188" y="5552094"/>
            <a:ext cx="1263696" cy="170131"/>
            <a:chOff x="61656" y="28612"/>
            <a:chExt cx="3369857" cy="453682"/>
          </a:xfrm>
        </p:grpSpPr>
        <p:sp>
          <p:nvSpPr>
            <p:cNvPr id="14" name="AutoShape 14"/>
            <p:cNvSpPr/>
            <p:nvPr/>
          </p:nvSpPr>
          <p:spPr>
            <a:xfrm>
              <a:off x="61656" y="28612"/>
              <a:ext cx="3369857" cy="453682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1656" y="116441"/>
              <a:ext cx="3268305" cy="32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9"/>
                </a:lnSpc>
              </a:pPr>
              <a:r>
                <a:rPr lang="en-US" sz="899" spc="-8" dirty="0">
                  <a:solidFill>
                    <a:srgbClr val="FFFFFF"/>
                  </a:solidFill>
                  <a:latin typeface="Courier Prime"/>
                </a:rPr>
                <a:t>SERAGAM KOTOR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93903">
            <a:off x="6943500" y="5524139"/>
            <a:ext cx="1263696" cy="170131"/>
            <a:chOff x="0" y="0"/>
            <a:chExt cx="3369857" cy="453682"/>
          </a:xfrm>
        </p:grpSpPr>
        <p:sp>
          <p:nvSpPr>
            <p:cNvPr id="17" name="AutoShape 17"/>
            <p:cNvSpPr/>
            <p:nvPr/>
          </p:nvSpPr>
          <p:spPr>
            <a:xfrm>
              <a:off x="0" y="0"/>
              <a:ext cx="3369857" cy="453682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1655" y="111232"/>
              <a:ext cx="3268305" cy="32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9"/>
                </a:lnSpc>
              </a:pPr>
              <a:r>
                <a:rPr lang="en-US" sz="899" spc="-8" dirty="0">
                  <a:solidFill>
                    <a:srgbClr val="FFFFFF"/>
                  </a:solidFill>
                  <a:latin typeface="Courier Prime"/>
                </a:rPr>
                <a:t>LUKA TERBUKA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how to wash your hands">
            <a:extLst>
              <a:ext uri="{FF2B5EF4-FFF2-40B4-BE49-F238E27FC236}">
                <a16:creationId xmlns:a16="http://schemas.microsoft.com/office/drawing/2014/main" id="{CD10D991-B1FA-4EC4-9795-49BDC2CFAE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/>
          <a:stretch>
            <a:fillRect/>
          </a:stretch>
        </p:blipFill>
        <p:spPr bwMode="auto">
          <a:xfrm>
            <a:off x="1320406" y="1339850"/>
            <a:ext cx="6503189" cy="4178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664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6BC286F-BA24-47B3-A052-E18BE41223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164"/>
          <a:stretch/>
        </p:blipFill>
        <p:spPr>
          <a:xfrm>
            <a:off x="2432022" y="857257"/>
            <a:ext cx="6711980" cy="5143493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CBD24-5389-4D16-9851-B6804867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1" y="1728216"/>
            <a:ext cx="2578608" cy="844296"/>
          </a:xfrm>
        </p:spPr>
        <p:txBody>
          <a:bodyPr anchor="b">
            <a:normAutofit/>
          </a:bodyPr>
          <a:lstStyle/>
          <a:p>
            <a:r>
              <a:rPr lang="en-US" sz="2100">
                <a:latin typeface="Arial Nova Cond" panose="020B0506020202020204" pitchFamily="34" charset="0"/>
              </a:rPr>
              <a:t>PENERAPAN HIGENITAS</a:t>
            </a:r>
            <a:endParaRPr lang="en-ID" sz="2100">
              <a:latin typeface="Arial Nova Cond" panose="020B0506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5ADEA-D6EF-4DA1-A432-AA3C28113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895790"/>
            <a:ext cx="2853520" cy="2405444"/>
          </a:xfrm>
        </p:spPr>
        <p:txBody>
          <a:bodyPr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 err="1">
                <a:latin typeface="Arial Nova Cond" panose="020B0506020202020204" pitchFamily="34" charset="0"/>
              </a:rPr>
              <a:t>Dipersyaratkan</a:t>
            </a:r>
            <a:r>
              <a:rPr lang="en-US" sz="1800" dirty="0">
                <a:latin typeface="Arial Nova Cond" panose="020B0506020202020204" pitchFamily="34" charset="0"/>
              </a:rPr>
              <a:t> </a:t>
            </a:r>
            <a:r>
              <a:rPr lang="en-US" sz="1800" dirty="0" err="1">
                <a:latin typeface="Arial Nova Cond" panose="020B0506020202020204" pitchFamily="34" charset="0"/>
              </a:rPr>
              <a:t>konsumen</a:t>
            </a:r>
            <a:r>
              <a:rPr lang="en-US" sz="1800" dirty="0">
                <a:latin typeface="Arial Nova Cond" panose="020B0506020202020204" pitchFamily="34" charset="0"/>
              </a:rPr>
              <a:t> (</a:t>
            </a:r>
            <a:r>
              <a:rPr lang="en-US" sz="1800" dirty="0" err="1">
                <a:latin typeface="Arial Nova Cond" panose="020B0506020202020204" pitchFamily="34" charset="0"/>
              </a:rPr>
              <a:t>makin</a:t>
            </a:r>
            <a:r>
              <a:rPr lang="en-US" sz="1800" dirty="0">
                <a:latin typeface="Arial Nova Cond" panose="020B0506020202020204" pitchFamily="34" charset="0"/>
              </a:rPr>
              <a:t> kaya, </a:t>
            </a:r>
            <a:r>
              <a:rPr lang="en-US" sz="1800" dirty="0" err="1">
                <a:latin typeface="Arial Nova Cond" panose="020B0506020202020204" pitchFamily="34" charset="0"/>
              </a:rPr>
              <a:t>makin</a:t>
            </a:r>
            <a:r>
              <a:rPr lang="en-US" sz="1800" dirty="0">
                <a:latin typeface="Arial Nova Cond" panose="020B0506020202020204" pitchFamily="34" charset="0"/>
              </a:rPr>
              <a:t> </a:t>
            </a:r>
            <a:r>
              <a:rPr lang="en-US" sz="1800" dirty="0" err="1">
                <a:latin typeface="Arial Nova Cond" panose="020B0506020202020204" pitchFamily="34" charset="0"/>
              </a:rPr>
              <a:t>tinggi</a:t>
            </a:r>
            <a:r>
              <a:rPr lang="en-US" sz="1800" dirty="0">
                <a:latin typeface="Arial Nova Cond" panose="020B0506020202020204" pitchFamily="34" charset="0"/>
              </a:rPr>
              <a:t> </a:t>
            </a:r>
            <a:r>
              <a:rPr lang="en-US" sz="1800" dirty="0" err="1">
                <a:latin typeface="Arial Nova Cond" panose="020B0506020202020204" pitchFamily="34" charset="0"/>
              </a:rPr>
              <a:t>standarnya</a:t>
            </a:r>
            <a:r>
              <a:rPr lang="en-US" sz="1800" dirty="0">
                <a:latin typeface="Arial Nova Cond" panose="020B0506020202020204" pitchFamily="34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800" dirty="0" err="1">
                <a:latin typeface="Arial Nova Cond" panose="020B0506020202020204" pitchFamily="34" charset="0"/>
              </a:rPr>
              <a:t>Dipersyaratkan</a:t>
            </a:r>
            <a:r>
              <a:rPr lang="en-US" sz="1800" dirty="0">
                <a:latin typeface="Arial Nova Cond" panose="020B0506020202020204" pitchFamily="34" charset="0"/>
              </a:rPr>
              <a:t> oleh Dinas Kesehatan </a:t>
            </a:r>
            <a:r>
              <a:rPr lang="en-US" sz="1800" dirty="0" err="1">
                <a:latin typeface="Arial Nova Cond" panose="020B0506020202020204" pitchFamily="34" charset="0"/>
              </a:rPr>
              <a:t>pengurusan</a:t>
            </a:r>
            <a:r>
              <a:rPr lang="en-US" sz="1800" dirty="0">
                <a:latin typeface="Arial Nova Cond" panose="020B0506020202020204" pitchFamily="34" charset="0"/>
              </a:rPr>
              <a:t> (P-IRT)</a:t>
            </a:r>
          </a:p>
          <a:p>
            <a:pPr>
              <a:buFont typeface="+mj-lt"/>
              <a:buAutoNum type="arabicPeriod"/>
            </a:pPr>
            <a:r>
              <a:rPr lang="en-US" sz="1800" dirty="0" err="1">
                <a:latin typeface="Arial Nova Cond" panose="020B0506020202020204" pitchFamily="34" charset="0"/>
              </a:rPr>
              <a:t>Dipersyaratkan</a:t>
            </a:r>
            <a:r>
              <a:rPr lang="en-US" sz="1800" dirty="0">
                <a:latin typeface="Arial Nova Cond" panose="020B0506020202020204" pitchFamily="34" charset="0"/>
              </a:rPr>
              <a:t> BPOM (</a:t>
            </a:r>
            <a:r>
              <a:rPr lang="en-US" sz="1800" dirty="0" err="1">
                <a:latin typeface="Arial Nova Cond" panose="020B0506020202020204" pitchFamily="34" charset="0"/>
              </a:rPr>
              <a:t>pengurusan</a:t>
            </a:r>
            <a:r>
              <a:rPr lang="en-US" sz="1800" dirty="0">
                <a:latin typeface="Arial Nova Cond" panose="020B0506020202020204" pitchFamily="34" charset="0"/>
              </a:rPr>
              <a:t> </a:t>
            </a:r>
            <a:r>
              <a:rPr lang="en-US" sz="1800" dirty="0" err="1">
                <a:latin typeface="Arial Nova Cond" panose="020B0506020202020204" pitchFamily="34" charset="0"/>
              </a:rPr>
              <a:t>ijin</a:t>
            </a:r>
            <a:r>
              <a:rPr lang="en-US" sz="1800" dirty="0">
                <a:latin typeface="Arial Nova Cond" panose="020B0506020202020204" pitchFamily="34" charset="0"/>
              </a:rPr>
              <a:t> </a:t>
            </a:r>
            <a:r>
              <a:rPr lang="en-US" sz="1800" dirty="0" err="1">
                <a:latin typeface="Arial Nova Cond" panose="020B0506020202020204" pitchFamily="34" charset="0"/>
              </a:rPr>
              <a:t>edar</a:t>
            </a:r>
            <a:r>
              <a:rPr lang="en-US" sz="1800" dirty="0">
                <a:latin typeface="Arial Nova Cond" panose="020B0506020202020204" pitchFamily="34" charset="0"/>
              </a:rPr>
              <a:t>)</a:t>
            </a:r>
          </a:p>
          <a:p>
            <a:pPr marL="0" indent="0">
              <a:buNone/>
            </a:pPr>
            <a:endParaRPr lang="en-ID" sz="1275" dirty="0"/>
          </a:p>
        </p:txBody>
      </p:sp>
    </p:spTree>
    <p:extLst>
      <p:ext uri="{BB962C8B-B14F-4D97-AF65-F5344CB8AC3E}">
        <p14:creationId xmlns:p14="http://schemas.microsoft.com/office/powerpoint/2010/main" val="685596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20190920_103233.jpg">
            <a:extLst>
              <a:ext uri="{FF2B5EF4-FFF2-40B4-BE49-F238E27FC236}">
                <a16:creationId xmlns:a16="http://schemas.microsoft.com/office/drawing/2014/main" id="{1299113E-AE66-4110-8288-44C11FE7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256" r="2879"/>
          <a:stretch/>
        </p:blipFill>
        <p:spPr>
          <a:xfrm>
            <a:off x="5523058" y="857237"/>
            <a:ext cx="3620942" cy="51434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6" name="Picture 5" descr="IMG-20190922-WA0013.jpg">
            <a:extLst>
              <a:ext uri="{FF2B5EF4-FFF2-40B4-BE49-F238E27FC236}">
                <a16:creationId xmlns:a16="http://schemas.microsoft.com/office/drawing/2014/main" id="{1757C411-FA36-4287-88EF-2B9C342155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533" r="12017"/>
          <a:stretch/>
        </p:blipFill>
        <p:spPr>
          <a:xfrm>
            <a:off x="2339520" y="857264"/>
            <a:ext cx="3724718" cy="51434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492BC-824D-4FDB-98A5-3ECF4F1D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1368029"/>
            <a:ext cx="2507766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j-lt"/>
                <a:cs typeface="+mj-cs"/>
              </a:rPr>
              <a:t>NAMAKU BENTO, JAGAKARSA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9A89C61F-A129-4030-9EAD-A550911F0C02}"/>
              </a:ext>
            </a:extLst>
          </p:cNvPr>
          <p:cNvSpPr/>
          <p:nvPr/>
        </p:nvSpPr>
        <p:spPr>
          <a:xfrm>
            <a:off x="351786" y="2536317"/>
            <a:ext cx="2103378" cy="29390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700" dirty="0" err="1">
                <a:solidFill>
                  <a:schemeClr val="tx1"/>
                </a:solidFill>
                <a:latin typeface="Arial Nova Cond" panose="020B0506020202020204" pitchFamily="34" charset="0"/>
              </a:rPr>
              <a:t>Penggunaan</a:t>
            </a:r>
            <a:r>
              <a:rPr lang="en-US" sz="2700" dirty="0">
                <a:solidFill>
                  <a:schemeClr val="tx1"/>
                </a:solidFill>
                <a:latin typeface="Arial Nova Cond" panose="020B0506020202020204" pitchFamily="34" charset="0"/>
              </a:rPr>
              <a:t> masker, </a:t>
            </a:r>
            <a:r>
              <a:rPr lang="en-US" sz="2700" dirty="0" err="1">
                <a:solidFill>
                  <a:schemeClr val="tx1"/>
                </a:solidFill>
                <a:latin typeface="Arial Nova Cond" panose="020B0506020202020204" pitchFamily="34" charset="0"/>
              </a:rPr>
              <a:t>celemek</a:t>
            </a:r>
            <a:r>
              <a:rPr lang="en-US" sz="2700" dirty="0">
                <a:solidFill>
                  <a:schemeClr val="tx1"/>
                </a:solidFill>
                <a:latin typeface="Arial Nova Cond" panose="020B0506020202020204" pitchFamily="34" charset="0"/>
              </a:rPr>
              <a:t>, dan         </a:t>
            </a:r>
            <a:r>
              <a:rPr lang="en-US" sz="2700" dirty="0" err="1">
                <a:solidFill>
                  <a:schemeClr val="tx1"/>
                </a:solidFill>
                <a:latin typeface="Arial Nova Cond" panose="020B0506020202020204" pitchFamily="34" charset="0"/>
              </a:rPr>
              <a:t>sarung</a:t>
            </a:r>
            <a:r>
              <a:rPr lang="en-US" sz="2700" dirty="0">
                <a:solidFill>
                  <a:schemeClr val="tx1"/>
                </a:solidFill>
                <a:latin typeface="Arial Nova Cond" panose="020B0506020202020204" pitchFamily="34" charset="0"/>
              </a:rPr>
              <a:t> </a:t>
            </a:r>
            <a:r>
              <a:rPr lang="en-US" sz="2700" dirty="0" err="1">
                <a:solidFill>
                  <a:schemeClr val="tx1"/>
                </a:solidFill>
                <a:latin typeface="Arial Nova Cond" panose="020B0506020202020204" pitchFamily="34" charset="0"/>
              </a:rPr>
              <a:t>tangan</a:t>
            </a:r>
            <a:endParaRPr lang="en-US" sz="2700" dirty="0">
              <a:solidFill>
                <a:schemeClr val="tx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64"/>
    </mc:Choice>
    <mc:Fallback xmlns="">
      <p:transition spd="slow" advTm="7136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13E0-38F9-4DD2-9542-13E19D7D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09" y="1597914"/>
            <a:ext cx="3672429" cy="816102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r>
              <a:rPr lang="en-US" sz="2550" dirty="0">
                <a:solidFill>
                  <a:schemeClr val="tx1"/>
                </a:solidFill>
                <a:latin typeface="+mj-lt"/>
                <a:cs typeface="+mj-cs"/>
              </a:rPr>
              <a:t>BENING FOOD, PARUNG BOGOR</a:t>
            </a:r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799210E0-F443-49F2-AB61-6314299411AA}"/>
              </a:ext>
            </a:extLst>
          </p:cNvPr>
          <p:cNvSpPr/>
          <p:nvPr/>
        </p:nvSpPr>
        <p:spPr>
          <a:xfrm>
            <a:off x="308609" y="2873502"/>
            <a:ext cx="3374136" cy="2000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000" dirty="0">
                <a:solidFill>
                  <a:schemeClr val="tx1"/>
                </a:solidFill>
              </a:rPr>
              <a:t>WAJIB CUCI TANGAN BAGI PEKERJA DAN TAMU</a:t>
            </a:r>
          </a:p>
        </p:txBody>
      </p:sp>
      <p:pic>
        <p:nvPicPr>
          <p:cNvPr id="5" name="Picture 4" descr="cuci tangan.jpg">
            <a:extLst>
              <a:ext uri="{FF2B5EF4-FFF2-40B4-BE49-F238E27FC236}">
                <a16:creationId xmlns:a16="http://schemas.microsoft.com/office/drawing/2014/main" id="{8C31F3DC-1F0A-4808-B280-BC0A55B93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8444" r="-1" b="25517"/>
          <a:stretch/>
        </p:blipFill>
        <p:spPr>
          <a:xfrm>
            <a:off x="3981039" y="857257"/>
            <a:ext cx="5162961" cy="5143493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10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73"/>
    </mc:Choice>
    <mc:Fallback xmlns="">
      <p:transition spd="slow" advTm="4147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71F9-EEA4-49B1-9B10-CF779E02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FFF10-079A-4E89-9448-3387770AC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E31C0-48C9-4E79-BC44-8A3DCA8BA1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D10F357-D6C8-4F0B-AB60-2A4471E016F4}"/>
              </a:ext>
            </a:extLst>
          </p:cNvPr>
          <p:cNvSpPr txBox="1">
            <a:spLocks/>
          </p:cNvSpPr>
          <p:nvPr/>
        </p:nvSpPr>
        <p:spPr>
          <a:xfrm>
            <a:off x="500034" y="1571612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>
                <a:solidFill>
                  <a:srgbClr val="002060"/>
                </a:solidFill>
                <a:latin typeface="+mn-lt"/>
              </a:rPr>
              <a:t>K3 (Keselamatan &amp; Kesehatan Kerja)</a:t>
            </a:r>
            <a:endParaRPr lang="en-US" sz="28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9" name="Picture 2" descr="Image result for K3">
            <a:extLst>
              <a:ext uri="{FF2B5EF4-FFF2-40B4-BE49-F238E27FC236}">
                <a16:creationId xmlns:a16="http://schemas.microsoft.com/office/drawing/2014/main" id="{49C39F7E-0931-4D8A-9904-0DFB554A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2643182"/>
            <a:ext cx="4267200" cy="2897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61"/>
    </mc:Choice>
    <mc:Fallback xmlns="">
      <p:transition spd="slow" advTm="5086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9F49-1DB1-4D6B-B8D2-16362A06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Resiko</a:t>
            </a:r>
            <a:r>
              <a:rPr lang="en-US" dirty="0"/>
              <a:t> di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US" dirty="0"/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198EE24F-0FBD-4576-BEA4-0929352932D2}"/>
              </a:ext>
            </a:extLst>
          </p:cNvPr>
          <p:cNvSpPr txBox="1"/>
          <p:nvPr/>
        </p:nvSpPr>
        <p:spPr>
          <a:xfrm>
            <a:off x="3563888" y="451356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US" dirty="0" err="1"/>
              <a:t>Keselamatan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US" dirty="0"/>
          </a:p>
        </p:txBody>
      </p:sp>
      <p:sp>
        <p:nvSpPr>
          <p:cNvPr id="7" name="ZoneTexte 10">
            <a:extLst>
              <a:ext uri="{FF2B5EF4-FFF2-40B4-BE49-F238E27FC236}">
                <a16:creationId xmlns:a16="http://schemas.microsoft.com/office/drawing/2014/main" id="{90962194-1954-4EDF-87AB-F62E258A6141}"/>
              </a:ext>
            </a:extLst>
          </p:cNvPr>
          <p:cNvSpPr txBox="1"/>
          <p:nvPr/>
        </p:nvSpPr>
        <p:spPr>
          <a:xfrm>
            <a:off x="827584" y="448816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 err="1"/>
              <a:t>Resiko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kesehatan</a:t>
            </a:r>
            <a:endParaRPr lang="en-US" dirty="0"/>
          </a:p>
        </p:txBody>
      </p:sp>
      <p:sp>
        <p:nvSpPr>
          <p:cNvPr id="8" name="ZoneTexte 15">
            <a:extLst>
              <a:ext uri="{FF2B5EF4-FFF2-40B4-BE49-F238E27FC236}">
                <a16:creationId xmlns:a16="http://schemas.microsoft.com/office/drawing/2014/main" id="{F4E798BD-2744-4D1D-A707-29665F6F2401}"/>
              </a:ext>
            </a:extLst>
          </p:cNvPr>
          <p:cNvSpPr txBox="1"/>
          <p:nvPr/>
        </p:nvSpPr>
        <p:spPr>
          <a:xfrm>
            <a:off x="6156176" y="448816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US" dirty="0" err="1"/>
              <a:t>Kenyamanan</a:t>
            </a:r>
            <a:r>
              <a:rPr lang="en-US" dirty="0"/>
              <a:t> area </a:t>
            </a:r>
            <a:r>
              <a:rPr lang="en-US" dirty="0" err="1"/>
              <a:t>kerja</a:t>
            </a:r>
            <a:endParaRPr lang="en-US" dirty="0"/>
          </a:p>
        </p:txBody>
      </p:sp>
      <p:sp>
        <p:nvSpPr>
          <p:cNvPr id="9" name="ZoneTexte 16">
            <a:extLst>
              <a:ext uri="{FF2B5EF4-FFF2-40B4-BE49-F238E27FC236}">
                <a16:creationId xmlns:a16="http://schemas.microsoft.com/office/drawing/2014/main" id="{FD878942-C862-4EED-A4D5-497FB99D5378}"/>
              </a:ext>
            </a:extLst>
          </p:cNvPr>
          <p:cNvSpPr txBox="1"/>
          <p:nvPr/>
        </p:nvSpPr>
        <p:spPr>
          <a:xfrm>
            <a:off x="827584" y="5471019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US" dirty="0" err="1"/>
              <a:t>Resiko</a:t>
            </a:r>
            <a:r>
              <a:rPr lang="en-US" dirty="0"/>
              <a:t> </a:t>
            </a:r>
            <a:r>
              <a:rPr lang="en-US" dirty="0" err="1"/>
              <a:t>pribadi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psikologis</a:t>
            </a:r>
            <a:endParaRPr lang="en-US" dirty="0"/>
          </a:p>
        </p:txBody>
      </p:sp>
      <p:pic>
        <p:nvPicPr>
          <p:cNvPr id="10" name="Picture 2" descr="Image result for kitchen dirty and poor">
            <a:extLst>
              <a:ext uri="{FF2B5EF4-FFF2-40B4-BE49-F238E27FC236}">
                <a16:creationId xmlns:a16="http://schemas.microsoft.com/office/drawing/2014/main" id="{CF1B70F7-D59F-4E34-B244-455A55FA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15616" y="2081990"/>
            <a:ext cx="2691384" cy="1935776"/>
          </a:xfrm>
          <a:prstGeom prst="rect">
            <a:avLst/>
          </a:prstGeom>
          <a:noFill/>
        </p:spPr>
      </p:pic>
      <p:pic>
        <p:nvPicPr>
          <p:cNvPr id="11" name="Picture 2" descr="Image result for kebakaran di dapur">
            <a:extLst>
              <a:ext uri="{FF2B5EF4-FFF2-40B4-BE49-F238E27FC236}">
                <a16:creationId xmlns:a16="http://schemas.microsoft.com/office/drawing/2014/main" id="{99133399-F20C-41E0-994B-0C4440BB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004048" y="2123564"/>
            <a:ext cx="2757982" cy="1971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973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492"/>
    </mc:Choice>
    <mc:Fallback xmlns="">
      <p:transition spd="slow" advTm="25849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1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4" action="ppaction://hlinkfile"/>
              </a:rPr>
              <a:t>video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A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FAD0F7B7-888E-408B-BDB8-CE3F967B30A4}" type="slidenum">
              <a:rPr lang="en-US" smtClean="0"/>
              <a:pPr>
                <a:defRPr/>
              </a:pPr>
              <a:t>18</a:t>
            </a:fld>
            <a:endParaRPr lang="en-GB" dirty="0"/>
          </a:p>
        </p:txBody>
      </p:sp>
      <p:pic>
        <p:nvPicPr>
          <p:cNvPr id="8" name="3.Akibat nyambi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51520" y="344482"/>
            <a:ext cx="8686800" cy="6503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52"/>
    </mc:Choice>
    <mc:Fallback xmlns="">
      <p:transition spd="slow" advTm="7315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F4608F-5055-4EF5-A79F-00994725059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254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/>
              <a:t>PENERAPAN</a:t>
            </a:r>
            <a:endParaRPr lang="en-US" dirty="0"/>
          </a:p>
        </p:txBody>
      </p:sp>
      <p:pic>
        <p:nvPicPr>
          <p:cNvPr id="6" name="Content Placeholder 4" descr="sepatu safety.jpg">
            <a:extLst>
              <a:ext uri="{FF2B5EF4-FFF2-40B4-BE49-F238E27FC236}">
                <a16:creationId xmlns:a16="http://schemas.microsoft.com/office/drawing/2014/main" id="{E83E46AB-42C0-46AE-953D-D89607420F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7449" r="33678"/>
          <a:stretch>
            <a:fillRect/>
          </a:stretch>
        </p:blipFill>
        <p:spPr>
          <a:xfrm>
            <a:off x="1071538" y="2582526"/>
            <a:ext cx="1500198" cy="1726631"/>
          </a:xfrm>
          <a:prstGeom prst="rect">
            <a:avLst/>
          </a:prstGeom>
        </p:spPr>
      </p:pic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19A1CD78-B24F-4F30-9643-0F75326FD2BB}"/>
              </a:ext>
            </a:extLst>
          </p:cNvPr>
          <p:cNvSpPr/>
          <p:nvPr/>
        </p:nvSpPr>
        <p:spPr>
          <a:xfrm>
            <a:off x="2143108" y="1142984"/>
            <a:ext cx="5381220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BENNING FOOD, PARUNG BOGOR</a:t>
            </a:r>
          </a:p>
        </p:txBody>
      </p:sp>
      <p:pic>
        <p:nvPicPr>
          <p:cNvPr id="8" name="Picture 7" descr="seragam khusus.jpg">
            <a:extLst>
              <a:ext uri="{FF2B5EF4-FFF2-40B4-BE49-F238E27FC236}">
                <a16:creationId xmlns:a16="http://schemas.microsoft.com/office/drawing/2014/main" id="{1D468812-67AA-4F9B-8A53-45693C53D1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r="25781"/>
          <a:stretch>
            <a:fillRect/>
          </a:stretch>
        </p:blipFill>
        <p:spPr>
          <a:xfrm>
            <a:off x="3143240" y="2571744"/>
            <a:ext cx="2286016" cy="1732548"/>
          </a:xfrm>
          <a:prstGeom prst="rect">
            <a:avLst/>
          </a:prstGeom>
        </p:spPr>
      </p:pic>
      <p:pic>
        <p:nvPicPr>
          <p:cNvPr id="9" name="Picture 8" descr="APAR.jpg">
            <a:extLst>
              <a:ext uri="{FF2B5EF4-FFF2-40B4-BE49-F238E27FC236}">
                <a16:creationId xmlns:a16="http://schemas.microsoft.com/office/drawing/2014/main" id="{0B4AB913-59E3-4ACA-A21C-65CFC1D0E7F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26562" t="20833" r="22656"/>
          <a:stretch>
            <a:fillRect/>
          </a:stretch>
        </p:blipFill>
        <p:spPr>
          <a:xfrm>
            <a:off x="5929322" y="2571745"/>
            <a:ext cx="2000264" cy="1754070"/>
          </a:xfrm>
          <a:prstGeom prst="rect">
            <a:avLst/>
          </a:prstGeom>
        </p:spPr>
      </p:pic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3CF842D3-216E-4520-B2B7-4E6CF5DCB14D}"/>
              </a:ext>
            </a:extLst>
          </p:cNvPr>
          <p:cNvSpPr/>
          <p:nvPr/>
        </p:nvSpPr>
        <p:spPr>
          <a:xfrm>
            <a:off x="1857356" y="4572008"/>
            <a:ext cx="5162916" cy="1285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TEMPAT PRODUKSI LICIN &gt;&gt; SEPATU KHUSUS</a:t>
            </a:r>
          </a:p>
          <a:p>
            <a:pPr algn="ctr"/>
            <a:r>
              <a:rPr lang="en-US" dirty="0"/>
              <a:t>STERILISASI &gt;&gt; SERAGAM/ BAJU KHUSUS</a:t>
            </a:r>
          </a:p>
          <a:p>
            <a:pPr algn="ctr"/>
            <a:r>
              <a:rPr lang="en-US" dirty="0"/>
              <a:t>PENYEDIAAN APAR</a:t>
            </a:r>
          </a:p>
        </p:txBody>
      </p:sp>
    </p:spTree>
    <p:extLst>
      <p:ext uri="{BB962C8B-B14F-4D97-AF65-F5344CB8AC3E}">
        <p14:creationId xmlns:p14="http://schemas.microsoft.com/office/powerpoint/2010/main" val="1156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51"/>
    </mc:Choice>
    <mc:Fallback xmlns="">
      <p:transition spd="slow" advTm="1217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yellow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8855A3DB-7A49-4ECB-916C-0ED52C903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95" r="-2" b="-2"/>
          <a:stretch/>
        </p:blipFill>
        <p:spPr>
          <a:xfrm>
            <a:off x="3711141" y="857251"/>
            <a:ext cx="5432859" cy="51434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pic>
        <p:nvPicPr>
          <p:cNvPr id="10" name="Content Placeholder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5B7799B-0688-4546-A665-34A613FA5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270" y="3008137"/>
            <a:ext cx="3227816" cy="308403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C4229-6C2A-4B98-B758-33C1EE7D4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7147"/>
            <a:ext cx="3967723" cy="991096"/>
          </a:xfrm>
        </p:spPr>
        <p:txBody>
          <a:bodyPr>
            <a:noAutofit/>
          </a:bodyPr>
          <a:lstStyle/>
          <a:p>
            <a:pPr algn="ctr"/>
            <a:r>
              <a:rPr lang="en-US" sz="1500" dirty="0"/>
              <a:t>MENGAPA PERLU </a:t>
            </a:r>
            <a:r>
              <a:rPr lang="en-US" sz="3000" dirty="0"/>
              <a:t>MENJAGA  KEAMANAN </a:t>
            </a:r>
            <a:r>
              <a:rPr lang="en-US" sz="1500" dirty="0"/>
              <a:t>DI  TEMPAT   KERJA??</a:t>
            </a:r>
          </a:p>
        </p:txBody>
      </p:sp>
    </p:spTree>
    <p:extLst>
      <p:ext uri="{BB962C8B-B14F-4D97-AF65-F5344CB8AC3E}">
        <p14:creationId xmlns:p14="http://schemas.microsoft.com/office/powerpoint/2010/main" val="42077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8EF9-77A0-4A28-B417-1660E8FD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Kerugian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Resiko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F5AA7-3585-4B51-9CEB-006C8F12B254}"/>
              </a:ext>
            </a:extLst>
          </p:cNvPr>
          <p:cNvSpPr txBox="1"/>
          <p:nvPr/>
        </p:nvSpPr>
        <p:spPr>
          <a:xfrm>
            <a:off x="303769" y="1700808"/>
            <a:ext cx="79406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Selain</a:t>
            </a:r>
            <a:r>
              <a:rPr lang="en-US" sz="2800" dirty="0"/>
              <a:t> </a:t>
            </a:r>
            <a:r>
              <a:rPr lang="en-US" sz="2800" dirty="0" err="1"/>
              <a:t>terluka</a:t>
            </a:r>
            <a:r>
              <a:rPr lang="en-US" sz="2800" dirty="0"/>
              <a:t> dan </a:t>
            </a:r>
            <a:r>
              <a:rPr lang="en-US" sz="2800" dirty="0" err="1"/>
              <a:t>kehilangan</a:t>
            </a:r>
            <a:r>
              <a:rPr lang="en-US" sz="2800" dirty="0"/>
              <a:t> </a:t>
            </a:r>
            <a:r>
              <a:rPr lang="en-US" sz="2800" dirty="0" err="1"/>
              <a:t>nyawa</a:t>
            </a:r>
            <a:r>
              <a:rPr lang="en-US" sz="2800" dirty="0"/>
              <a:t>,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biaya</a:t>
            </a:r>
            <a:r>
              <a:rPr lang="en-US" sz="2800" dirty="0"/>
              <a:t>     yang </a:t>
            </a:r>
            <a:r>
              <a:rPr lang="en-US" sz="2800" dirty="0" err="1"/>
              <a:t>ditimbulkan</a:t>
            </a:r>
            <a:r>
              <a:rPr lang="en-US" sz="2800" dirty="0"/>
              <a:t> :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Arial"/>
              <a:buChar char="•"/>
            </a:pPr>
            <a:r>
              <a:rPr lang="en-US" sz="2800" dirty="0" err="1"/>
              <a:t>Biaya</a:t>
            </a:r>
            <a:r>
              <a:rPr lang="en-US" sz="2800" dirty="0"/>
              <a:t> </a:t>
            </a:r>
            <a:r>
              <a:rPr lang="en-US" sz="2800" dirty="0" err="1"/>
              <a:t>dokter</a:t>
            </a:r>
            <a:r>
              <a:rPr lang="en-US" sz="2800" dirty="0"/>
              <a:t>, </a:t>
            </a:r>
            <a:r>
              <a:rPr lang="en-US" sz="2800" dirty="0" err="1"/>
              <a:t>obat</a:t>
            </a:r>
            <a:r>
              <a:rPr lang="en-US" sz="2800" dirty="0"/>
              <a:t> 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Arial"/>
              <a:buChar char="•"/>
            </a:pPr>
            <a:r>
              <a:rPr lang="en-US" sz="2800" dirty="0" err="1"/>
              <a:t>Waktu</a:t>
            </a:r>
            <a:r>
              <a:rPr lang="en-US" sz="2800" dirty="0"/>
              <a:t> </a:t>
            </a:r>
            <a:r>
              <a:rPr lang="en-US" sz="2800" dirty="0" err="1"/>
              <a:t>kerja</a:t>
            </a:r>
            <a:r>
              <a:rPr lang="en-US" sz="2800" dirty="0"/>
              <a:t> </a:t>
            </a:r>
            <a:r>
              <a:rPr lang="en-US" sz="2800" dirty="0" err="1"/>
              <a:t>berkurang</a:t>
            </a:r>
            <a:endParaRPr lang="en-US" sz="2800" dirty="0"/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Arial"/>
              <a:buChar char="•"/>
            </a:pPr>
            <a:r>
              <a:rPr lang="en-US" sz="2800" dirty="0" err="1"/>
              <a:t>Melatih</a:t>
            </a:r>
            <a:r>
              <a:rPr lang="en-US" sz="2800" dirty="0"/>
              <a:t> &amp; </a:t>
            </a:r>
            <a:r>
              <a:rPr lang="en-US" sz="2800" dirty="0" err="1"/>
              <a:t>mengulang</a:t>
            </a:r>
            <a:r>
              <a:rPr lang="en-US" sz="2800" dirty="0"/>
              <a:t> </a:t>
            </a:r>
            <a:r>
              <a:rPr lang="en-US" sz="2800" dirty="0" err="1"/>
              <a:t>lagi</a:t>
            </a:r>
            <a:r>
              <a:rPr lang="en-US" sz="2800" dirty="0"/>
              <a:t> </a:t>
            </a:r>
            <a:r>
              <a:rPr lang="en-US" sz="2800" dirty="0" err="1"/>
              <a:t>pelatihan</a:t>
            </a:r>
            <a:r>
              <a:rPr lang="en-US" sz="2800" dirty="0"/>
              <a:t> </a:t>
            </a:r>
            <a:r>
              <a:rPr lang="en-US" sz="2800" dirty="0" err="1"/>
              <a:t>pekerja</a:t>
            </a:r>
            <a:r>
              <a:rPr lang="en-US" sz="2800" dirty="0"/>
              <a:t> </a:t>
            </a:r>
            <a:r>
              <a:rPr lang="en-US" sz="2800" dirty="0" err="1"/>
              <a:t>baru</a:t>
            </a:r>
            <a:endParaRPr lang="en-US" sz="2800" dirty="0"/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Arial"/>
              <a:buChar char="•"/>
            </a:pPr>
            <a:r>
              <a:rPr lang="en-US" sz="2800" dirty="0" err="1"/>
              <a:t>Peralatan</a:t>
            </a:r>
            <a:r>
              <a:rPr lang="en-US" sz="2800" dirty="0"/>
              <a:t> </a:t>
            </a:r>
            <a:r>
              <a:rPr lang="en-US" sz="2800" dirty="0" err="1"/>
              <a:t>rusak</a:t>
            </a:r>
            <a:r>
              <a:rPr lang="en-US" sz="2800" dirty="0"/>
              <a:t> &amp; </a:t>
            </a:r>
            <a:r>
              <a:rPr lang="en-US" sz="2800" dirty="0" err="1"/>
              <a:t>biaya</a:t>
            </a:r>
            <a:r>
              <a:rPr lang="en-US" sz="2800" dirty="0"/>
              <a:t> </a:t>
            </a:r>
            <a:r>
              <a:rPr lang="en-US" sz="2800" dirty="0" err="1"/>
              <a:t>reparasi</a:t>
            </a:r>
            <a:endParaRPr lang="en-US" sz="2800" dirty="0"/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Arial"/>
              <a:buChar char="•"/>
            </a:pPr>
            <a:r>
              <a:rPr lang="en-US" sz="2800" dirty="0" err="1"/>
              <a:t>Publisitas</a:t>
            </a:r>
            <a:r>
              <a:rPr lang="en-US" sz="2800" dirty="0"/>
              <a:t> </a:t>
            </a:r>
            <a:r>
              <a:rPr lang="en-US" sz="2800" dirty="0" err="1"/>
              <a:t>buruk</a:t>
            </a:r>
            <a:endParaRPr lang="en-US" sz="2800" dirty="0"/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Arial"/>
              <a:buChar char="•"/>
            </a:pPr>
            <a:r>
              <a:rPr lang="en-US" sz="2800" dirty="0" err="1"/>
              <a:t>Kehilangan</a:t>
            </a:r>
            <a:r>
              <a:rPr lang="en-US" sz="2800" dirty="0"/>
              <a:t> </a:t>
            </a:r>
            <a:r>
              <a:rPr lang="en-US" sz="2800" dirty="0" err="1"/>
              <a:t>kontrak</a:t>
            </a:r>
            <a:r>
              <a:rPr lang="en-US" sz="2800" dirty="0"/>
              <a:t> </a:t>
            </a:r>
            <a:r>
              <a:rPr lang="en-US" sz="2800" dirty="0" err="1"/>
              <a:t>karena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memenuhi</a:t>
            </a:r>
            <a:r>
              <a:rPr lang="en-US" sz="2800" dirty="0"/>
              <a:t>       </a:t>
            </a:r>
            <a:r>
              <a:rPr lang="en-US" sz="2800" dirty="0" err="1"/>
              <a:t>persyaratan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85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90"/>
    </mc:Choice>
    <mc:Fallback xmlns="">
      <p:transition spd="slow" advTm="99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2BAF0-C251-41F4-80ED-22CDAE384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7A922-2302-41D9-9119-7EC373B65FE9}"/>
              </a:ext>
            </a:extLst>
          </p:cNvPr>
          <p:cNvSpPr txBox="1"/>
          <p:nvPr/>
        </p:nvSpPr>
        <p:spPr>
          <a:xfrm>
            <a:off x="431251" y="1069514"/>
            <a:ext cx="8352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APAKAH RUANG KERJA ANDA     RAPI?</a:t>
            </a:r>
            <a:endParaRPr lang="en-US" sz="1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13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1"/>
    </mc:Choice>
    <mc:Fallback xmlns="">
      <p:transition spd="slow" advTm="2634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0C85-009D-40EB-8D7C-9C66D54F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Metode</a:t>
            </a:r>
            <a:r>
              <a:rPr lang="en-US" dirty="0"/>
              <a:t> 5S/ 5R / 5K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6055-169D-40C0-A62B-825FF5D8F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556B7-A6C6-4902-B792-8A6BECFFDD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528269-8001-4A7E-8A34-1CE3A28CC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530268"/>
              </p:ext>
            </p:extLst>
          </p:nvPr>
        </p:nvGraphicFramePr>
        <p:xfrm>
          <a:off x="755576" y="1499084"/>
          <a:ext cx="86409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741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22"/>
    </mc:Choice>
    <mc:Fallback xmlns="">
      <p:transition spd="slow" advTm="2952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4DCC1-7DF8-40DB-B797-C647B0E3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OPERASI 5S</a:t>
            </a:r>
          </a:p>
        </p:txBody>
      </p:sp>
      <p:pic>
        <p:nvPicPr>
          <p:cNvPr id="5" name="Picture 4" descr="20170510_124239.jpg">
            <a:extLst>
              <a:ext uri="{FF2B5EF4-FFF2-40B4-BE49-F238E27FC236}">
                <a16:creationId xmlns:a16="http://schemas.microsoft.com/office/drawing/2014/main" id="{033D492D-34D6-43D3-B2AA-B9F371E7356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8800" r="14933"/>
          <a:stretch>
            <a:fillRect/>
          </a:stretch>
        </p:blipFill>
        <p:spPr>
          <a:xfrm>
            <a:off x="5902073" y="1570390"/>
            <a:ext cx="2520000" cy="185861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D670C-9D56-4682-AF96-1C30725FBA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7" b="-1"/>
          <a:stretch/>
        </p:blipFill>
        <p:spPr>
          <a:xfrm rot="5400000">
            <a:off x="2084471" y="1452331"/>
            <a:ext cx="3026833" cy="312033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866B584-D3D1-476D-AC3C-CD9E23DDE0E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2073" y="3754666"/>
            <a:ext cx="2519999" cy="271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16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13"/>
    </mc:Choice>
    <mc:Fallback xmlns="">
      <p:transition spd="slow" advTm="12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125C-A3CF-4D29-845B-D204DE3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Sisih</a:t>
            </a:r>
            <a:r>
              <a:rPr lang="en-US" dirty="0"/>
              <a:t>/Seri/Sort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78D8A-DE6F-43B1-AE96-63A6CA40C739}"/>
              </a:ext>
            </a:extLst>
          </p:cNvPr>
          <p:cNvSpPr txBox="1"/>
          <p:nvPr/>
        </p:nvSpPr>
        <p:spPr>
          <a:xfrm>
            <a:off x="1835696" y="2042190"/>
            <a:ext cx="69278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1">
                <a:latin typeface="Century Gothic" panose="020B0502020202020204" pitchFamily="34" charset="0"/>
              </a:rPr>
              <a:t>TUJUAN</a:t>
            </a:r>
          </a:p>
          <a:p>
            <a:pPr algn="just"/>
            <a:r>
              <a:rPr lang="en-US" sz="2400" noProof="1">
                <a:latin typeface="Century Gothic" panose="020B0502020202020204" pitchFamily="34" charset="0"/>
              </a:rPr>
              <a:t>Mengurangi barang yang terlalu banyak dengan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MEMBEDAKAN</a:t>
            </a:r>
            <a:r>
              <a:rPr lang="en-US" sz="2400" noProof="1">
                <a:latin typeface="Century Gothic" panose="020B0502020202020204" pitchFamily="34" charset="0"/>
              </a:rPr>
              <a:t> dengan jelas apa yang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DIBUTUHKAN</a:t>
            </a:r>
            <a:r>
              <a:rPr lang="en-US" sz="2400" noProof="1">
                <a:latin typeface="Century Gothic" panose="020B0502020202020204" pitchFamily="34" charset="0"/>
              </a:rPr>
              <a:t> dan apa yang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TIDAK DIBUTUHKAN</a:t>
            </a:r>
            <a:r>
              <a:rPr lang="en-US" sz="2400" noProof="1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US" sz="2400" noProof="1">
              <a:latin typeface="Century Gothic" panose="020B0502020202020204" pitchFamily="34" charset="0"/>
            </a:endParaRPr>
          </a:p>
          <a:p>
            <a:pPr algn="just"/>
            <a:r>
              <a:rPr lang="en-US" sz="2400" b="1" noProof="1">
                <a:latin typeface="Century Gothic" panose="020B0502020202020204" pitchFamily="34" charset="0"/>
              </a:rPr>
              <a:t>TAHAPAN</a:t>
            </a:r>
          </a:p>
          <a:p>
            <a:pPr algn="just"/>
            <a:r>
              <a:rPr lang="en-US" sz="2400" noProof="1">
                <a:latin typeface="Century Gothic" panose="020B0502020202020204" pitchFamily="34" charset="0"/>
              </a:rPr>
              <a:t>Lakukan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PENYORTIRAN &amp; PELABELAN SECARA SISTEMATIS</a:t>
            </a:r>
            <a:r>
              <a:rPr lang="en-US" sz="2400" noProof="1">
                <a:latin typeface="Century Gothic" panose="020B0502020202020204" pitchFamily="34" charset="0"/>
              </a:rPr>
              <a:t>, dan singkirkan barang yang tidak diperlukan di area kerja sehingga yang tinggal hanyalah barang yang dibutuhkan saja. </a:t>
            </a:r>
            <a:r>
              <a:rPr lang="en-US" sz="2400" noProof="1"/>
              <a:t>	</a:t>
            </a:r>
          </a:p>
          <a:p>
            <a:pPr algn="just"/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39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10"/>
    </mc:Choice>
    <mc:Fallback xmlns="">
      <p:transition spd="slow" advTm="8511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D48B-451B-42FD-83C1-0726E238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E0C84-FC4B-4BB4-BCB8-F5AD5B3C7CDE}"/>
              </a:ext>
            </a:extLst>
          </p:cNvPr>
          <p:cNvSpPr txBox="1"/>
          <p:nvPr/>
        </p:nvSpPr>
        <p:spPr>
          <a:xfrm>
            <a:off x="1763688" y="1498269"/>
            <a:ext cx="5040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n w="38100">
                  <a:solidFill>
                    <a:schemeClr val="bg1"/>
                  </a:solidFill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HIDUP</a:t>
            </a:r>
            <a:r>
              <a:rPr lang="en-US" sz="9600" b="1" dirty="0">
                <a:ln w="381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r>
              <a:rPr lang="en-US" sz="9600" b="1" dirty="0">
                <a:ln w="3810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KOMA</a:t>
            </a:r>
            <a:r>
              <a:rPr lang="en-US" sz="9600" b="1" dirty="0">
                <a:ln w="381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r>
              <a:rPr lang="en-US" sz="9600" b="1" dirty="0">
                <a:ln w="3810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MATI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6C20F1D5-8798-430F-BB52-19E8D8D2B2C5}"/>
              </a:ext>
            </a:extLst>
          </p:cNvPr>
          <p:cNvSpPr/>
          <p:nvPr/>
        </p:nvSpPr>
        <p:spPr>
          <a:xfrm>
            <a:off x="5857884" y="1857364"/>
            <a:ext cx="271464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DISUSUN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5C4F55AF-CE1E-42F9-BC0D-79B640F7A7FA}"/>
              </a:ext>
            </a:extLst>
          </p:cNvPr>
          <p:cNvSpPr/>
          <p:nvPr/>
        </p:nvSpPr>
        <p:spPr>
          <a:xfrm>
            <a:off x="5857884" y="3500438"/>
            <a:ext cx="271464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DIBERI LABEL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66704FCB-2F1E-4E8D-97E4-F6D7670BE1F5}"/>
              </a:ext>
            </a:extLst>
          </p:cNvPr>
          <p:cNvSpPr/>
          <p:nvPr/>
        </p:nvSpPr>
        <p:spPr>
          <a:xfrm>
            <a:off x="5786446" y="5214950"/>
            <a:ext cx="271464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DIBUANG</a:t>
            </a:r>
          </a:p>
        </p:txBody>
      </p:sp>
    </p:spTree>
    <p:extLst>
      <p:ext uri="{BB962C8B-B14F-4D97-AF65-F5344CB8AC3E}">
        <p14:creationId xmlns:p14="http://schemas.microsoft.com/office/powerpoint/2010/main" val="186046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05"/>
    </mc:Choice>
    <mc:Fallback xmlns="">
      <p:transition spd="slow" advTm="15430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D0A3-7F77-4AC4-8CCA-30215597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Susun</a:t>
            </a:r>
            <a:r>
              <a:rPr lang="en-US" dirty="0"/>
              <a:t>/</a:t>
            </a:r>
            <a:r>
              <a:rPr lang="en-US" dirty="0" err="1"/>
              <a:t>Seiton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2080C-9C29-4010-9F14-B6B09F10B646}"/>
              </a:ext>
            </a:extLst>
          </p:cNvPr>
          <p:cNvSpPr txBox="1"/>
          <p:nvPr/>
        </p:nvSpPr>
        <p:spPr>
          <a:xfrm>
            <a:off x="1512168" y="2042190"/>
            <a:ext cx="7524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1">
                <a:latin typeface="Century Gothic" panose="020B0502020202020204" pitchFamily="34" charset="0"/>
              </a:rPr>
              <a:t>TUJUAN</a:t>
            </a:r>
          </a:p>
          <a:p>
            <a:pPr algn="just"/>
            <a:r>
              <a:rPr lang="en-US" sz="2400" noProof="1">
                <a:latin typeface="Century Gothic" panose="020B0502020202020204" pitchFamily="34" charset="0"/>
              </a:rPr>
              <a:t>Untuk memastikan bahwa segala sesuatu yang dibutuhkan berada di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TEMPAT YANG SEHARUSNYA</a:t>
            </a:r>
            <a:r>
              <a:rPr lang="en-US" sz="2400" noProof="1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US" sz="2400" noProof="1">
              <a:latin typeface="Century Gothic" panose="020B0502020202020204" pitchFamily="34" charset="0"/>
            </a:endParaRPr>
          </a:p>
          <a:p>
            <a:pPr algn="just"/>
            <a:r>
              <a:rPr lang="en-US" sz="2400" b="1" noProof="1">
                <a:latin typeface="Century Gothic" panose="020B0502020202020204" pitchFamily="34" charset="0"/>
              </a:rPr>
              <a:t>TAHAPAN</a:t>
            </a:r>
          </a:p>
          <a:p>
            <a:pPr algn="just"/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SEDIAKAN TEMPAT </a:t>
            </a:r>
            <a:r>
              <a:rPr lang="en-US" sz="2400" noProof="1">
                <a:latin typeface="Century Gothic" panose="020B0502020202020204" pitchFamily="34" charset="0"/>
              </a:rPr>
              <a:t>untuk segala sesuatunya dan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BERI LABEL </a:t>
            </a:r>
            <a:r>
              <a:rPr lang="en-US" sz="2400" noProof="1">
                <a:latin typeface="Century Gothic" panose="020B0502020202020204" pitchFamily="34" charset="0"/>
              </a:rPr>
              <a:t>agar saat dicari dapat dengan cepat ditemukan; singkirkan bila tidak digunakan.</a:t>
            </a: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8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5"/>
    </mc:Choice>
    <mc:Fallback xmlns="">
      <p:transition spd="slow" advTm="978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06D4-7188-46FE-A3AD-56C20F5D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1D356-63ED-4FA9-8F25-1B31A3CBD9F7}"/>
              </a:ext>
            </a:extLst>
          </p:cNvPr>
          <p:cNvSpPr txBox="1"/>
          <p:nvPr/>
        </p:nvSpPr>
        <p:spPr>
          <a:xfrm>
            <a:off x="12157" y="1184930"/>
            <a:ext cx="91450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3175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SEMUA BARANG ADA ALAMAT-  NYA</a:t>
            </a:r>
          </a:p>
        </p:txBody>
      </p:sp>
    </p:spTree>
    <p:extLst>
      <p:ext uri="{BB962C8B-B14F-4D97-AF65-F5344CB8AC3E}">
        <p14:creationId xmlns:p14="http://schemas.microsoft.com/office/powerpoint/2010/main" val="42527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2"/>
    </mc:Choice>
    <mc:Fallback xmlns="">
      <p:transition spd="slow" advTm="1856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D203-F060-459C-9E35-F3E4AB5B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Penyusunan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9C503-E82A-4E77-9BFD-35FA94478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25049-547A-47A0-87E6-9952E4B527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_7 (1).jpg">
            <a:extLst>
              <a:ext uri="{FF2B5EF4-FFF2-40B4-BE49-F238E27FC236}">
                <a16:creationId xmlns:a16="http://schemas.microsoft.com/office/drawing/2014/main" id="{E53D1DF3-3D56-4E99-B6EE-A9916B560DD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2273745"/>
            <a:ext cx="6933456" cy="32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4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86"/>
    </mc:Choice>
    <mc:Fallback xmlns="">
      <p:transition spd="slow" advTm="3488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B340-97D6-4BDF-B9C4-26137882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Sasap</a:t>
            </a:r>
            <a:r>
              <a:rPr lang="en-US" dirty="0"/>
              <a:t>/</a:t>
            </a:r>
            <a:r>
              <a:rPr lang="en-US" dirty="0" err="1"/>
              <a:t>Seiso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EB21F-1DBC-436A-AEDA-9467F155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E3837-37A5-4986-B2DF-160E3523A1B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CFB7A-3AB3-4CDE-8AA7-D8D026AD1D7F}"/>
              </a:ext>
            </a:extLst>
          </p:cNvPr>
          <p:cNvSpPr txBox="1"/>
          <p:nvPr/>
        </p:nvSpPr>
        <p:spPr>
          <a:xfrm>
            <a:off x="1619672" y="2042190"/>
            <a:ext cx="71438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1">
                <a:latin typeface="Century Gothic" panose="020B0502020202020204" pitchFamily="34" charset="0"/>
              </a:rPr>
              <a:t>TUJUAN</a:t>
            </a:r>
          </a:p>
          <a:p>
            <a:pPr algn="just"/>
            <a:r>
              <a:rPr lang="en-US" sz="2400" noProof="1">
                <a:latin typeface="Century Gothic" panose="020B0502020202020204" pitchFamily="34" charset="0"/>
              </a:rPr>
              <a:t>Agar tempat kerja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BERSIH</a:t>
            </a:r>
            <a:r>
              <a:rPr lang="en-US" sz="2400" noProof="1">
                <a:latin typeface="Century Gothic" panose="020B0502020202020204" pitchFamily="34" charset="0"/>
              </a:rPr>
              <a:t> dan untuk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MENGHILANGKAN PENYEBAB TIMBULNYA SAMPAH</a:t>
            </a:r>
            <a:r>
              <a:rPr lang="en-US" sz="2400" noProof="1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US" sz="2400" noProof="1">
              <a:latin typeface="Century Gothic" panose="020B0502020202020204" pitchFamily="34" charset="0"/>
            </a:endParaRPr>
          </a:p>
          <a:p>
            <a:pPr algn="just"/>
            <a:r>
              <a:rPr lang="en-US" sz="2400" b="1" noProof="1">
                <a:latin typeface="Century Gothic" panose="020B0502020202020204" pitchFamily="34" charset="0"/>
              </a:rPr>
              <a:t>TAHAPAN</a:t>
            </a:r>
          </a:p>
          <a:p>
            <a:pPr algn="just"/>
            <a:r>
              <a:rPr lang="en-US" sz="2400" noProof="1">
                <a:latin typeface="Century Gothic" panose="020B0502020202020204" pitchFamily="34" charset="0"/>
              </a:rPr>
              <a:t>Bersihkan tempat kerja. Ketika membersihkan, perhatikan tanda-tanda awal timbulnya masalah, menumpuknya sampah, dll.</a:t>
            </a: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57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2"/>
    </mc:Choice>
    <mc:Fallback xmlns="">
      <p:transition spd="slow" advTm="301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A4DAC-5BE8-4865-846B-EA07284A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43" t="33032" r="41191" b="9401"/>
          <a:stretch/>
        </p:blipFill>
        <p:spPr>
          <a:xfrm>
            <a:off x="2933114" y="1110469"/>
            <a:ext cx="3989196" cy="3337853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B0554E78-0373-468B-8DF6-31E9936E3498}"/>
              </a:ext>
            </a:extLst>
          </p:cNvPr>
          <p:cNvSpPr/>
          <p:nvPr/>
        </p:nvSpPr>
        <p:spPr>
          <a:xfrm>
            <a:off x="1" y="1110469"/>
            <a:ext cx="2933114" cy="485335"/>
          </a:xfrm>
          <a:prstGeom prst="homePlate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Nova Cond" panose="020B0506020202020204" pitchFamily="34" charset="0"/>
              </a:rPr>
              <a:t>APA SIH YANG TERJADI??</a:t>
            </a:r>
            <a:endParaRPr lang="en-ID" b="1" dirty="0">
              <a:latin typeface="Arial Nova Cond" panose="020B0506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C7A75A-B87A-43EC-9554-7BA4317A94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05" t="25373" r="41309" b="19230"/>
          <a:stretch/>
        </p:blipFill>
        <p:spPr>
          <a:xfrm>
            <a:off x="323725" y="1928343"/>
            <a:ext cx="3493979" cy="3522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728968-70DF-4904-836A-9892209F4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6" t="25700" r="41751" b="22259"/>
          <a:stretch/>
        </p:blipFill>
        <p:spPr>
          <a:xfrm>
            <a:off x="4444356" y="1801124"/>
            <a:ext cx="4138247" cy="3946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C4386-1B8B-4668-8B27-75A5F155A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77" t="22022" r="42585" b="19453"/>
          <a:stretch/>
        </p:blipFill>
        <p:spPr>
          <a:xfrm>
            <a:off x="2473098" y="2343106"/>
            <a:ext cx="3493979" cy="3943159"/>
          </a:xfrm>
          <a:prstGeom prst="rect">
            <a:avLst/>
          </a:prstGeom>
        </p:spPr>
      </p:pic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DEB10CD6-C7C6-4974-978D-EC7CEBCC473D}"/>
              </a:ext>
            </a:extLst>
          </p:cNvPr>
          <p:cNvSpPr/>
          <p:nvPr/>
        </p:nvSpPr>
        <p:spPr>
          <a:xfrm>
            <a:off x="-838849" y="1636519"/>
            <a:ext cx="10313440" cy="4516490"/>
          </a:xfrm>
          <a:prstGeom prst="mathMultiply">
            <a:avLst>
              <a:gd name="adj1" fmla="val 1459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3C21A4-813D-45DC-ABF4-97C923955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69" y="1883901"/>
            <a:ext cx="4231585" cy="42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448-996C-4B0D-88E6-E09D4548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Sosoh</a:t>
            </a:r>
            <a:r>
              <a:rPr lang="en-US" dirty="0"/>
              <a:t>/</a:t>
            </a:r>
            <a:r>
              <a:rPr lang="en-US" dirty="0" err="1"/>
              <a:t>Seiketsu</a:t>
            </a:r>
            <a:r>
              <a:rPr lang="en-US" dirty="0"/>
              <a:t>/ </a:t>
            </a:r>
            <a:r>
              <a:rPr lang="en-US" dirty="0" err="1"/>
              <a:t>Standarisasi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6B585-8992-4A09-B14F-E31B8F76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3ABC3-8CE5-45BA-9C40-9133605BDA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1E1C6-DD2B-4103-B1F6-642F1910930E}"/>
              </a:ext>
            </a:extLst>
          </p:cNvPr>
          <p:cNvSpPr txBox="1"/>
          <p:nvPr/>
        </p:nvSpPr>
        <p:spPr>
          <a:xfrm>
            <a:off x="1763688" y="2042190"/>
            <a:ext cx="69998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1">
                <a:latin typeface="Century Gothic" panose="020B0502020202020204" pitchFamily="34" charset="0"/>
              </a:rPr>
              <a:t>TUJUAN</a:t>
            </a:r>
          </a:p>
          <a:p>
            <a:pPr algn="just"/>
            <a:r>
              <a:rPr lang="en-US" sz="2400" noProof="1">
                <a:latin typeface="Century Gothic" panose="020B0502020202020204" pitchFamily="34" charset="0"/>
              </a:rPr>
              <a:t>Untuk menciptakan metode yang terstandardisasi dan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RUTINITAS</a:t>
            </a:r>
            <a:r>
              <a:rPr lang="en-US" sz="2400" noProof="1">
                <a:latin typeface="Century Gothic" panose="020B0502020202020204" pitchFamily="34" charset="0"/>
              </a:rPr>
              <a:t> untuk mengerjakan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3S</a:t>
            </a:r>
            <a:r>
              <a:rPr lang="en-US" sz="2400" noProof="1">
                <a:latin typeface="Century Gothic" panose="020B0502020202020204" pitchFamily="34" charset="0"/>
              </a:rPr>
              <a:t>    yang pertama. Serta</a:t>
            </a:r>
          </a:p>
          <a:p>
            <a:pPr algn="just"/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MENCEGAH AGAR JANGAN SAMPAI KEMBALI LAGI</a:t>
            </a:r>
            <a:r>
              <a:rPr lang="en-US" sz="2400" noProof="1">
                <a:latin typeface="Century Gothic" panose="020B0502020202020204" pitchFamily="34" charset="0"/>
              </a:rPr>
              <a:t> ke kondisi lama yang tidak diinginkan</a:t>
            </a:r>
          </a:p>
          <a:p>
            <a:pPr algn="just"/>
            <a:endParaRPr lang="en-US" sz="2400" noProof="1">
              <a:latin typeface="Century Gothic" panose="020B0502020202020204" pitchFamily="34" charset="0"/>
            </a:endParaRPr>
          </a:p>
          <a:p>
            <a:pPr algn="just"/>
            <a:r>
              <a:rPr lang="fi-FI" sz="2400" b="1" noProof="1">
                <a:latin typeface="Century Gothic" panose="020B0502020202020204" pitchFamily="34" charset="0"/>
              </a:rPr>
              <a:t>SARANA/ ALAT YANG DAPAT DIGUNAKAN</a:t>
            </a:r>
            <a:endParaRPr lang="en-US" sz="2400" b="1" noProof="1">
              <a:latin typeface="Century Gothic" panose="020B0502020202020204" pitchFamily="34" charset="0"/>
            </a:endParaRPr>
          </a:p>
          <a:p>
            <a:pPr lvl="1" indent="-288925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noProof="1">
                <a:latin typeface="Century Gothic" panose="020B0502020202020204" pitchFamily="34" charset="0"/>
              </a:rPr>
              <a:t>Pencegahan</a:t>
            </a:r>
          </a:p>
          <a:p>
            <a:pPr lvl="1" indent="-288925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noProof="1">
                <a:latin typeface="Century Gothic" panose="020B0502020202020204" pitchFamily="34" charset="0"/>
              </a:rPr>
              <a:t>Daftar pengecekan (checklists)</a:t>
            </a:r>
          </a:p>
          <a:p>
            <a:pPr lvl="1" indent="-288925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noProof="1">
                <a:latin typeface="Century Gothic" panose="020B0502020202020204" pitchFamily="34" charset="0"/>
              </a:rPr>
              <a:t>5S Lima Menit </a:t>
            </a:r>
          </a:p>
          <a:p>
            <a:pPr algn="just"/>
            <a:endParaRPr lang="en-US" sz="2400" noProof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57"/>
    </mc:Choice>
    <mc:Fallback xmlns="">
      <p:transition spd="slow" advTm="5155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5021-A62B-4EA3-A242-2FA412DD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Sulu/</a:t>
            </a:r>
            <a:r>
              <a:rPr lang="en-US" dirty="0" err="1"/>
              <a:t>Seketsu</a:t>
            </a:r>
            <a:r>
              <a:rPr lang="en-US" dirty="0"/>
              <a:t>/</a:t>
            </a:r>
            <a:r>
              <a:rPr lang="en-US" dirty="0" err="1"/>
              <a:t>Jadikan</a:t>
            </a:r>
            <a:r>
              <a:rPr lang="en-US" dirty="0"/>
              <a:t> </a:t>
            </a:r>
            <a:r>
              <a:rPr lang="en-US" dirty="0" err="1"/>
              <a:t>Budaya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75544-09DC-4D7B-993E-BCAC492F8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2B3C8-A452-4787-80B7-600ECF27E1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6E64-BA45-4548-8378-AED711332D43}"/>
              </a:ext>
            </a:extLst>
          </p:cNvPr>
          <p:cNvSpPr txBox="1"/>
          <p:nvPr/>
        </p:nvSpPr>
        <p:spPr>
          <a:xfrm>
            <a:off x="1565123" y="2090172"/>
            <a:ext cx="7524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noProof="1">
                <a:latin typeface="Century Gothic" panose="020B0502020202020204" pitchFamily="34" charset="0"/>
              </a:rPr>
              <a:t>TUJUAN</a:t>
            </a:r>
          </a:p>
          <a:p>
            <a:pPr algn="just"/>
            <a:r>
              <a:rPr lang="en-US" sz="2400" noProof="1">
                <a:latin typeface="Century Gothic" panose="020B0502020202020204" pitchFamily="34" charset="0"/>
              </a:rPr>
              <a:t>Buat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5S</a:t>
            </a:r>
            <a:r>
              <a:rPr lang="en-US" sz="2400" noProof="1">
                <a:latin typeface="Century Gothic" panose="020B0502020202020204" pitchFamily="34" charset="0"/>
              </a:rPr>
              <a:t> menjadi bagian dari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BUDAYA ORGANISASI </a:t>
            </a:r>
            <a:r>
              <a:rPr lang="en-US" sz="2400" noProof="1">
                <a:latin typeface="Century Gothic" panose="020B0502020202020204" pitchFamily="34" charset="0"/>
              </a:rPr>
              <a:t>Anda.</a:t>
            </a:r>
          </a:p>
          <a:p>
            <a:pPr algn="just"/>
            <a:endParaRPr lang="en-US" sz="2400" noProof="1">
              <a:latin typeface="Century Gothic" panose="020B0502020202020204" pitchFamily="34" charset="0"/>
            </a:endParaRPr>
          </a:p>
          <a:p>
            <a:pPr algn="just"/>
            <a:r>
              <a:rPr lang="en-US" sz="2400" b="1" noProof="1">
                <a:latin typeface="Century Gothic" panose="020B0502020202020204" pitchFamily="34" charset="0"/>
              </a:rPr>
              <a:t>TAHAPAN</a:t>
            </a:r>
          </a:p>
          <a:p>
            <a:pPr algn="just"/>
            <a:r>
              <a:rPr lang="en-US" sz="2400" noProof="1">
                <a:latin typeface="Century Gothic" panose="020B0502020202020204" pitchFamily="34" charset="0"/>
              </a:rPr>
              <a:t>Kegiatan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5S</a:t>
            </a:r>
            <a:r>
              <a:rPr lang="en-US" sz="2400" noProof="1">
                <a:latin typeface="Century Gothic" panose="020B0502020202020204" pitchFamily="34" charset="0"/>
              </a:rPr>
              <a:t> adalah bagian dari </a:t>
            </a:r>
            <a:r>
              <a:rPr lang="en-US" sz="2400" b="1" noProof="1">
                <a:solidFill>
                  <a:srgbClr val="FF0000"/>
                </a:solidFill>
                <a:latin typeface="Century Gothic" panose="020B0502020202020204" pitchFamily="34" charset="0"/>
              </a:rPr>
              <a:t>RUTINITAS KERJA NORMAL </a:t>
            </a:r>
            <a:r>
              <a:rPr lang="en-US" sz="2400" noProof="1">
                <a:latin typeface="Century Gothic" panose="020B0502020202020204" pitchFamily="34" charset="0"/>
              </a:rPr>
              <a:t>– tidak seorang pun perlu diingatkan.</a:t>
            </a: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1"/>
    </mc:Choice>
    <mc:Fallback xmlns="">
      <p:transition spd="slow" advTm="2634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597352"/>
            <a:ext cx="8819456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G:\Materi - SCORE\Logo\I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9777" y="72008"/>
            <a:ext cx="664711" cy="908720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643998" y="1415884"/>
            <a:ext cx="7816434" cy="4893436"/>
            <a:chOff x="643998" y="1340768"/>
            <a:chExt cx="7816434" cy="4893436"/>
          </a:xfrm>
        </p:grpSpPr>
        <p:pic>
          <p:nvPicPr>
            <p:cNvPr id="9" name="Picture 2" descr="C:\Users\User\Downloads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3998" y="1498504"/>
              <a:ext cx="7816434" cy="4735700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>
              <a:off x="1115616" y="1839990"/>
              <a:ext cx="227096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Century Gothic" panose="020B0502020202020204" pitchFamily="34" charset="0"/>
                </a:rPr>
                <a:t>PISAHKAN</a:t>
              </a:r>
            </a:p>
            <a:p>
              <a:pPr algn="ctr"/>
              <a:r>
                <a:rPr lang="en-US" sz="1400" b="1" dirty="0">
                  <a:latin typeface="Century Gothic" panose="020B0502020202020204" pitchFamily="34" charset="0"/>
                </a:rPr>
                <a:t>HIDUP – KOMA - MATI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88917" y="1822552"/>
              <a:ext cx="227096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Century Gothic" panose="020B0502020202020204" pitchFamily="34" charset="0"/>
                </a:rPr>
                <a:t>TATA - TIAP BARANG ADA RUMAHNYA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84168" y="1822552"/>
              <a:ext cx="227096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Century Gothic" panose="020B0502020202020204" pitchFamily="34" charset="0"/>
                </a:rPr>
                <a:t>BERSIHKAN, CARI PENYEBAB KOTOR NYA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23093" y="4365843"/>
              <a:ext cx="227096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Century Gothic" panose="020B0502020202020204" pitchFamily="34" charset="0"/>
                </a:rPr>
                <a:t>BUAT STANDAR NYA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88917" y="4289988"/>
              <a:ext cx="227096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Century Gothic" panose="020B0502020202020204" pitchFamily="34" charset="0"/>
                </a:rPr>
                <a:t>LATIH, JADIKAN BUDAYA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139960" y="1340768"/>
              <a:ext cx="2179828" cy="5009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noProof="1">
                  <a:solidFill>
                    <a:schemeClr val="bg1"/>
                  </a:solidFill>
                  <a:latin typeface="Century Gothic" panose="020B0502020202020204" pitchFamily="34" charset="0"/>
                  <a:cs typeface="Tahoma" pitchFamily="34" charset="0"/>
                </a:rPr>
                <a:t>1. Sisih</a:t>
              </a:r>
              <a:endParaRPr lang="id-ID" sz="1600" b="1" noProof="1">
                <a:solidFill>
                  <a:schemeClr val="bg1"/>
                </a:solidFill>
                <a:latin typeface="Century Gothic" panose="020B0502020202020204" pitchFamily="34" charset="0"/>
                <a:cs typeface="Tahoma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584214" y="1340768"/>
              <a:ext cx="2204172" cy="5009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noProof="1">
                  <a:solidFill>
                    <a:schemeClr val="bg1"/>
                  </a:solidFill>
                  <a:latin typeface="Century Gothic" panose="020B0502020202020204" pitchFamily="34" charset="0"/>
                  <a:cs typeface="Tahoma" pitchFamily="34" charset="0"/>
                </a:rPr>
                <a:t>2. Susun</a:t>
              </a:r>
              <a:endParaRPr lang="id-ID" sz="1600" b="1" noProof="1">
                <a:solidFill>
                  <a:schemeClr val="bg1"/>
                </a:solidFill>
                <a:latin typeface="Century Gothic" panose="020B0502020202020204" pitchFamily="34" charset="0"/>
                <a:cs typeface="Tahoma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584214" y="3817196"/>
              <a:ext cx="2204172" cy="4759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noProof="1">
                  <a:solidFill>
                    <a:schemeClr val="bg1"/>
                  </a:solidFill>
                  <a:latin typeface="Century Gothic" panose="020B0502020202020204" pitchFamily="34" charset="0"/>
                  <a:cs typeface="Tahoma" pitchFamily="34" charset="0"/>
                </a:rPr>
                <a:t>5. Suluh</a:t>
              </a:r>
              <a:endParaRPr lang="id-ID" sz="1600" b="1" noProof="1">
                <a:solidFill>
                  <a:schemeClr val="bg1"/>
                </a:solidFill>
                <a:latin typeface="Century Gothic" panose="020B0502020202020204" pitchFamily="34" charset="0"/>
                <a:cs typeface="Tahoma" pitchFamily="34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6084168" y="1340768"/>
              <a:ext cx="2270966" cy="5009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noProof="1">
                  <a:solidFill>
                    <a:schemeClr val="bg1"/>
                  </a:solidFill>
                  <a:latin typeface="Century Gothic" panose="020B0502020202020204" pitchFamily="34" charset="0"/>
                  <a:cs typeface="Tahoma" pitchFamily="34" charset="0"/>
                </a:rPr>
                <a:t>3. Sasap</a:t>
              </a:r>
              <a:endParaRPr lang="id-ID" sz="1600" b="1" noProof="1">
                <a:solidFill>
                  <a:schemeClr val="bg1"/>
                </a:solidFill>
                <a:latin typeface="Century Gothic" panose="020B0502020202020204" pitchFamily="34" charset="0"/>
                <a:cs typeface="Tahoma" pitchFamily="34" charset="0"/>
              </a:endParaRPr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1115616" y="3861048"/>
              <a:ext cx="2204172" cy="5009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noProof="1">
                  <a:solidFill>
                    <a:schemeClr val="bg1"/>
                  </a:solidFill>
                  <a:latin typeface="Century Gothic" panose="020B0502020202020204" pitchFamily="34" charset="0"/>
                  <a:cs typeface="Tahoma" pitchFamily="34" charset="0"/>
                </a:rPr>
                <a:t>4. Sosoh</a:t>
              </a:r>
              <a:endParaRPr lang="id-ID" sz="1600" b="1" noProof="1">
                <a:solidFill>
                  <a:schemeClr val="bg1"/>
                </a:solidFill>
                <a:latin typeface="Century Gothic" panose="020B0502020202020204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48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1"/>
    </mc:Choice>
    <mc:Fallback xmlns="">
      <p:transition spd="slow" advTm="1459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597352"/>
            <a:ext cx="8819456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G:\Materi - SCORE\Logo\I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9777" y="72008"/>
            <a:ext cx="664711" cy="90872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00100" y="5072074"/>
            <a:ext cx="3035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SEBELUM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4942" y="5072074"/>
            <a:ext cx="289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SESUDAH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DDE66-3D3C-41F4-A92B-EDB84147A3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7" b="-1"/>
          <a:stretch/>
        </p:blipFill>
        <p:spPr>
          <a:xfrm rot="5400000">
            <a:off x="897898" y="2173880"/>
            <a:ext cx="2633295" cy="2714644"/>
          </a:xfrm>
          <a:prstGeom prst="rect">
            <a:avLst/>
          </a:prstGeom>
        </p:spPr>
      </p:pic>
      <p:pic>
        <p:nvPicPr>
          <p:cNvPr id="8" name="Picture Placeholder 18">
            <a:extLst>
              <a:ext uri="{FF2B5EF4-FFF2-40B4-BE49-F238E27FC236}">
                <a16:creationId xmlns:a16="http://schemas.microsoft.com/office/drawing/2014/main" id="{F607C580-7B42-4851-957F-A511E1DB46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" r="5040" b="6"/>
          <a:stretch/>
        </p:blipFill>
        <p:spPr>
          <a:xfrm>
            <a:off x="5500694" y="2285993"/>
            <a:ext cx="2428892" cy="25717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7224" y="1142984"/>
            <a:ext cx="7072362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ZEN PRODUCT, JAGAKARSA</a:t>
            </a:r>
          </a:p>
        </p:txBody>
      </p:sp>
    </p:spTree>
    <p:extLst>
      <p:ext uri="{BB962C8B-B14F-4D97-AF65-F5344CB8AC3E}">
        <p14:creationId xmlns:p14="http://schemas.microsoft.com/office/powerpoint/2010/main" val="25140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22"/>
    </mc:Choice>
    <mc:Fallback xmlns="">
      <p:transition spd="slow" advTm="2332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581012"/>
            <a:ext cx="8229600" cy="1143000"/>
          </a:xfrm>
        </p:spPr>
        <p:txBody>
          <a:bodyPr/>
          <a:lstStyle/>
          <a:p>
            <a:r>
              <a:rPr lang="en-US" dirty="0"/>
              <a:t>GUERILLA, JAGAKARSA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00200"/>
            <a:ext cx="3505200" cy="3657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595438"/>
            <a:ext cx="1604963" cy="213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0" y="3719513"/>
            <a:ext cx="1600200" cy="158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/>
          <p:cNvPicPr>
            <a:picLocks noChangeAspect="1"/>
          </p:cNvPicPr>
          <p:nvPr/>
        </p:nvPicPr>
        <p:blipFill>
          <a:blip r:embed="rId4" cstate="print"/>
          <a:srcRect t="25449" b="-2"/>
          <a:stretch>
            <a:fillRect/>
          </a:stretch>
        </p:blipFill>
        <p:spPr bwMode="auto">
          <a:xfrm>
            <a:off x="6500813" y="3708400"/>
            <a:ext cx="1881187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45263" y="1584325"/>
            <a:ext cx="179387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1600200"/>
            <a:ext cx="16764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7" cstate="print"/>
          <a:srcRect t="26849" b="6514"/>
          <a:stretch>
            <a:fillRect/>
          </a:stretch>
        </p:blipFill>
        <p:spPr bwMode="auto">
          <a:xfrm>
            <a:off x="2743200" y="1638300"/>
            <a:ext cx="1600200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3276600"/>
            <a:ext cx="1676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00100" y="5286388"/>
            <a:ext cx="3035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SEBELUM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4942" y="5286388"/>
            <a:ext cx="289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SESUDAH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5"/>
    </mc:Choice>
    <mc:Fallback xmlns="">
      <p:transition spd="slow" advTm="2406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770" y="1146746"/>
            <a:ext cx="6429420" cy="1143000"/>
          </a:xfrm>
        </p:spPr>
        <p:txBody>
          <a:bodyPr/>
          <a:lstStyle/>
          <a:p>
            <a:r>
              <a:rPr lang="en-US" sz="3600" dirty="0" err="1"/>
              <a:t>Juragan</a:t>
            </a:r>
            <a:r>
              <a:rPr lang="en-US" sz="3600" dirty="0"/>
              <a:t> </a:t>
            </a:r>
            <a:r>
              <a:rPr lang="en-US" sz="3600" dirty="0" err="1"/>
              <a:t>Siomay</a:t>
            </a:r>
            <a:r>
              <a:rPr lang="en-US" sz="3600" dirty="0"/>
              <a:t>, </a:t>
            </a:r>
            <a:r>
              <a:rPr lang="en-US" sz="3600" dirty="0" err="1"/>
              <a:t>Jagakarsa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Users\Cah Java\Pictures\babang3.jpg"/>
          <p:cNvPicPr>
            <a:picLocks noChangeAspect="1" noChangeArrowheads="1"/>
          </p:cNvPicPr>
          <p:nvPr/>
        </p:nvPicPr>
        <p:blipFill>
          <a:blip r:embed="rId2" cstate="print"/>
          <a:srcRect t="29231"/>
          <a:stretch>
            <a:fillRect/>
          </a:stretch>
        </p:blipFill>
        <p:spPr bwMode="auto">
          <a:xfrm>
            <a:off x="5214942" y="2143116"/>
            <a:ext cx="3102722" cy="1646828"/>
          </a:xfrm>
          <a:prstGeom prst="rect">
            <a:avLst/>
          </a:prstGeom>
          <a:noFill/>
        </p:spPr>
      </p:pic>
      <p:pic>
        <p:nvPicPr>
          <p:cNvPr id="5" name="Picture 4" descr="C:\Users\Cah Java\Pictures\babang 1.jpg"/>
          <p:cNvPicPr>
            <a:picLocks noChangeAspect="1" noChangeArrowheads="1"/>
          </p:cNvPicPr>
          <p:nvPr/>
        </p:nvPicPr>
        <p:blipFill>
          <a:blip r:embed="rId3" cstate="print"/>
          <a:srcRect t="13606"/>
          <a:stretch>
            <a:fillRect/>
          </a:stretch>
        </p:blipFill>
        <p:spPr bwMode="auto">
          <a:xfrm>
            <a:off x="2428860" y="2143116"/>
            <a:ext cx="1851158" cy="2843195"/>
          </a:xfrm>
          <a:prstGeom prst="rect">
            <a:avLst/>
          </a:prstGeom>
          <a:noFill/>
        </p:spPr>
      </p:pic>
      <p:pic>
        <p:nvPicPr>
          <p:cNvPr id="6" name="Picture 5" descr="C:\Users\Cah Java\Pictures\babang 2.jpg"/>
          <p:cNvPicPr>
            <a:picLocks noChangeAspect="1" noChangeArrowheads="1"/>
          </p:cNvPicPr>
          <p:nvPr/>
        </p:nvPicPr>
        <p:blipFill>
          <a:blip r:embed="rId4" cstate="print"/>
          <a:srcRect t="14965"/>
          <a:stretch>
            <a:fillRect/>
          </a:stretch>
        </p:blipFill>
        <p:spPr bwMode="auto">
          <a:xfrm>
            <a:off x="500034" y="2143116"/>
            <a:ext cx="1842977" cy="2786082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2357430"/>
            <a:ext cx="8786874" cy="374014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          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Sebelum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	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	</a:t>
            </a:r>
            <a:r>
              <a:rPr kumimoji="0" lang="id-ID" sz="2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            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Sesudah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8" name="Picture 3" descr="C:\Users\Cah Java\Pictures\babang 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7818" y="3857628"/>
            <a:ext cx="2928959" cy="164754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86446" y="5643578"/>
            <a:ext cx="2000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Sesudah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18"/>
    </mc:Choice>
    <mc:Fallback xmlns="">
      <p:transition spd="slow" advTm="2891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1098">
            <a:off x="-331542" y="1108838"/>
            <a:ext cx="9574613" cy="4640324"/>
          </a:xfrm>
          <a:prstGeom prst="rect">
            <a:avLst/>
          </a:prstGeom>
          <a:solidFill>
            <a:srgbClr val="EDECE7"/>
          </a:solidFill>
        </p:spPr>
        <p:txBody>
          <a:bodyPr/>
          <a:lstStyle/>
          <a:p>
            <a:endParaRPr lang="en-ID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48887">
            <a:off x="7382395" y="2288696"/>
            <a:ext cx="2809655" cy="272281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07965" y="1460608"/>
            <a:ext cx="2673794" cy="470318"/>
            <a:chOff x="18507" y="105114"/>
            <a:chExt cx="7130118" cy="1254180"/>
          </a:xfrm>
        </p:grpSpPr>
        <p:sp>
          <p:nvSpPr>
            <p:cNvPr id="5" name="AutoShape 5"/>
            <p:cNvSpPr/>
            <p:nvPr/>
          </p:nvSpPr>
          <p:spPr>
            <a:xfrm rot="110781">
              <a:off x="18507" y="105114"/>
              <a:ext cx="6545060" cy="1254180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ID" sz="1350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90936" y="131781"/>
              <a:ext cx="6657689" cy="1154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0"/>
                </a:lnSpc>
                <a:spcBef>
                  <a:spcPct val="0"/>
                </a:spcBef>
              </a:pPr>
              <a:r>
                <a:rPr lang="en-US" sz="2564" dirty="0" err="1">
                  <a:solidFill>
                    <a:srgbClr val="FFFFFF"/>
                  </a:solidFill>
                  <a:latin typeface="Hatton Bold"/>
                </a:rPr>
                <a:t>Sebuah</a:t>
              </a:r>
              <a:r>
                <a:rPr lang="en-US" sz="2564" dirty="0">
                  <a:solidFill>
                    <a:srgbClr val="FFFFFF"/>
                  </a:solidFill>
                  <a:latin typeface="Hatton Bold"/>
                </a:rPr>
                <a:t> Fakta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89568">
            <a:off x="4667862" y="5370050"/>
            <a:ext cx="1982858" cy="266951"/>
            <a:chOff x="0" y="0"/>
            <a:chExt cx="5287620" cy="711870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5287620" cy="711870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6744" y="169913"/>
              <a:ext cx="5128279" cy="503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12"/>
                </a:lnSpc>
              </a:pPr>
              <a:r>
                <a:rPr lang="en-US" sz="1412" spc="-14" dirty="0">
                  <a:solidFill>
                    <a:srgbClr val="FFFFFF"/>
                  </a:solidFill>
                  <a:latin typeface="Courier Prime"/>
                </a:rPr>
                <a:t>Hasil </a:t>
              </a:r>
              <a:r>
                <a:rPr lang="en-US" sz="1412" spc="-14" dirty="0" err="1">
                  <a:solidFill>
                    <a:srgbClr val="FFFFFF"/>
                  </a:solidFill>
                  <a:latin typeface="Courier Prime"/>
                </a:rPr>
                <a:t>Riset</a:t>
              </a:r>
              <a:endParaRPr lang="en-US" sz="1412" spc="-14" dirty="0">
                <a:solidFill>
                  <a:srgbClr val="FFFFFF"/>
                </a:solidFill>
                <a:latin typeface="Courier Prime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DA6F197-5F22-4CB9-9452-FA1CAB8C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81759" y="2150447"/>
            <a:ext cx="5555066" cy="3193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6"/>
          <p:cNvGrpSpPr/>
          <p:nvPr/>
        </p:nvGrpSpPr>
        <p:grpSpPr>
          <a:xfrm>
            <a:off x="2508436" y="1710212"/>
            <a:ext cx="1168456" cy="1373032"/>
            <a:chOff x="0" y="0"/>
            <a:chExt cx="3115883" cy="366141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465462">
              <a:off x="365647" y="155814"/>
              <a:ext cx="2535755" cy="334979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903222">
              <a:off x="65988" y="1871189"/>
              <a:ext cx="2767665" cy="873829"/>
            </a:xfrm>
            <a:prstGeom prst="rect">
              <a:avLst/>
            </a:prstGeom>
          </p:spPr>
        </p:pic>
      </p:grpSp>
      <p:sp>
        <p:nvSpPr>
          <p:cNvPr id="20" name="TextBox 8">
            <a:extLst>
              <a:ext uri="{FF2B5EF4-FFF2-40B4-BE49-F238E27FC236}">
                <a16:creationId xmlns:a16="http://schemas.microsoft.com/office/drawing/2014/main" id="{F8F13407-F3BA-4966-8C73-B9C07C85CF41}"/>
              </a:ext>
            </a:extLst>
          </p:cNvPr>
          <p:cNvSpPr txBox="1"/>
          <p:nvPr/>
        </p:nvSpPr>
        <p:spPr>
          <a:xfrm>
            <a:off x="271573" y="2276426"/>
            <a:ext cx="4300427" cy="54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 i="1" dirty="0" err="1">
                <a:solidFill>
                  <a:srgbClr val="000000"/>
                </a:solidFill>
                <a:latin typeface="DM Sans"/>
              </a:rPr>
              <a:t>Efek</a:t>
            </a:r>
            <a:r>
              <a:rPr lang="en-US" sz="1575" i="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1575" i="1" dirty="0" err="1">
                <a:solidFill>
                  <a:srgbClr val="000000"/>
                </a:solidFill>
                <a:latin typeface="DM Sans"/>
              </a:rPr>
              <a:t>sakit</a:t>
            </a:r>
            <a:r>
              <a:rPr lang="en-US" sz="1575" i="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1575" i="1" dirty="0" err="1">
                <a:solidFill>
                  <a:srgbClr val="000000"/>
                </a:solidFill>
                <a:latin typeface="DM Sans"/>
              </a:rPr>
              <a:t>perut</a:t>
            </a:r>
            <a:r>
              <a:rPr lang="en-US" sz="1575" i="1" dirty="0">
                <a:solidFill>
                  <a:srgbClr val="000000"/>
                </a:solidFill>
                <a:latin typeface="DM Sans"/>
              </a:rPr>
              <a:t>….. </a:t>
            </a:r>
          </a:p>
          <a:p>
            <a:pPr>
              <a:lnSpc>
                <a:spcPts val="2205"/>
              </a:lnSpc>
            </a:pPr>
            <a:r>
              <a:rPr lang="en-US" sz="1575" i="1" dirty="0" err="1">
                <a:solidFill>
                  <a:srgbClr val="000000"/>
                </a:solidFill>
                <a:latin typeface="DM Sans"/>
              </a:rPr>
              <a:t>Dampaknya</a:t>
            </a:r>
            <a:r>
              <a:rPr lang="en-US" sz="1575" i="1" dirty="0">
                <a:solidFill>
                  <a:srgbClr val="000000"/>
                </a:solidFill>
                <a:latin typeface="DM Sans"/>
              </a:rPr>
              <a:t> yang </a:t>
            </a:r>
            <a:r>
              <a:rPr lang="en-US" sz="1575" i="1" dirty="0" err="1">
                <a:solidFill>
                  <a:srgbClr val="000000"/>
                </a:solidFill>
                <a:latin typeface="DM Sans"/>
              </a:rPr>
              <a:t>mendunia</a:t>
            </a:r>
            <a:r>
              <a:rPr lang="en-US" sz="1575" i="1" dirty="0">
                <a:solidFill>
                  <a:srgbClr val="000000"/>
                </a:solidFill>
                <a:latin typeface="DM Sans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ood, indoor, cluttered&#10;&#10;Description automatically generated">
            <a:extLst>
              <a:ext uri="{FF2B5EF4-FFF2-40B4-BE49-F238E27FC236}">
                <a16:creationId xmlns:a16="http://schemas.microsoft.com/office/drawing/2014/main" id="{656ED9E6-CC56-46D7-8E28-4A6217D95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r="13008" b="-2"/>
          <a:stretch/>
        </p:blipFill>
        <p:spPr>
          <a:xfrm>
            <a:off x="0" y="857392"/>
            <a:ext cx="6096641" cy="3968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7BAB4-6CA0-4628-8F25-0B1A684E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7" y="5083775"/>
            <a:ext cx="5318474" cy="673936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sz="3000" dirty="0" err="1">
                <a:solidFill>
                  <a:srgbClr val="FFFFFF"/>
                </a:solidFill>
                <a:latin typeface="Arial Nova Cond" panose="020B0506020202020204" pitchFamily="34" charset="0"/>
              </a:rPr>
              <a:t>Bagaimana</a:t>
            </a:r>
            <a:r>
              <a:rPr lang="en-US" sz="3000" dirty="0">
                <a:solidFill>
                  <a:srgbClr val="FFFFFF"/>
                </a:solidFill>
                <a:latin typeface="Arial Nova Cond" panose="020B0506020202020204" pitchFamily="34" charset="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 Nova Cond" panose="020B0506020202020204" pitchFamily="34" charset="0"/>
              </a:rPr>
              <a:t>Perasaan</a:t>
            </a:r>
            <a:r>
              <a:rPr lang="en-US" sz="3000" dirty="0">
                <a:solidFill>
                  <a:srgbClr val="FFFFFF"/>
                </a:solidFill>
                <a:latin typeface="Arial Nova Cond" panose="020B0506020202020204" pitchFamily="34" charset="0"/>
              </a:rPr>
              <a:t> Anda Ketika </a:t>
            </a:r>
            <a:r>
              <a:rPr lang="en-US" sz="3000" dirty="0" err="1">
                <a:solidFill>
                  <a:srgbClr val="FFFFFF"/>
                </a:solidFill>
                <a:latin typeface="Arial Nova Cond" panose="020B0506020202020204" pitchFamily="34" charset="0"/>
              </a:rPr>
              <a:t>Beli</a:t>
            </a:r>
            <a:r>
              <a:rPr lang="en-US" sz="3000" dirty="0">
                <a:solidFill>
                  <a:srgbClr val="FFFFFF"/>
                </a:solidFill>
                <a:latin typeface="Arial Nova Cond" panose="020B0506020202020204" pitchFamily="34" charset="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 Nova Cond" panose="020B0506020202020204" pitchFamily="34" charset="0"/>
              </a:rPr>
              <a:t>Makanan</a:t>
            </a:r>
            <a:r>
              <a:rPr lang="en-US" sz="3000" dirty="0">
                <a:solidFill>
                  <a:srgbClr val="FFFFFF"/>
                </a:solidFill>
                <a:latin typeface="Arial Nova Cond" panose="020B0506020202020204" pitchFamily="34" charset="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 Nova Cond" panose="020B0506020202020204" pitchFamily="34" charset="0"/>
              </a:rPr>
              <a:t>Bertemu</a:t>
            </a:r>
            <a:r>
              <a:rPr lang="en-US" sz="3000" dirty="0">
                <a:solidFill>
                  <a:srgbClr val="FFFFFF"/>
                </a:solidFill>
                <a:latin typeface="Arial Nova Cond" panose="020B0506020202020204" pitchFamily="34" charset="0"/>
              </a:rPr>
              <a:t> Yang </a:t>
            </a:r>
            <a:r>
              <a:rPr lang="en-US" sz="3000" dirty="0" err="1">
                <a:solidFill>
                  <a:srgbClr val="FFFFFF"/>
                </a:solidFill>
                <a:latin typeface="Arial Nova Cond" panose="020B0506020202020204" pitchFamily="34" charset="0"/>
              </a:rPr>
              <a:t>Seperti</a:t>
            </a:r>
            <a:r>
              <a:rPr lang="en-US" sz="3000" dirty="0">
                <a:solidFill>
                  <a:srgbClr val="FFFFFF"/>
                </a:solidFill>
                <a:latin typeface="Arial Nova Cond" panose="020B0506020202020204" pitchFamily="34" charset="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 Nova Cond" panose="020B0506020202020204" pitchFamily="34" charset="0"/>
              </a:rPr>
              <a:t>Ini</a:t>
            </a:r>
            <a:r>
              <a:rPr lang="en-US" sz="3000" dirty="0">
                <a:solidFill>
                  <a:srgbClr val="FFFFFF"/>
                </a:solidFill>
                <a:latin typeface="Arial Nova Cond" panose="020B0506020202020204" pitchFamily="34" charset="0"/>
              </a:rPr>
              <a:t>?</a:t>
            </a:r>
          </a:p>
        </p:txBody>
      </p:sp>
      <p:pic>
        <p:nvPicPr>
          <p:cNvPr id="22" name="Path 1 IMG-20160520-WA0008.png">
            <a:extLst>
              <a:ext uri="{FF2B5EF4-FFF2-40B4-BE49-F238E27FC236}">
                <a16:creationId xmlns:a16="http://schemas.microsoft.com/office/drawing/2014/main" id="{FF6584F6-E9E2-4008-BC7A-EA0017027D30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" r="2771" b="-3"/>
          <a:stretch>
            <a:fillRect/>
          </a:stretch>
        </p:blipFill>
        <p:spPr>
          <a:xfrm>
            <a:off x="6096643" y="857251"/>
            <a:ext cx="3047357" cy="39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germs in kitchen">
            <a:extLst>
              <a:ext uri="{FF2B5EF4-FFF2-40B4-BE49-F238E27FC236}">
                <a16:creationId xmlns:a16="http://schemas.microsoft.com/office/drawing/2014/main" id="{ED1500FE-5584-43A8-A5E1-F5FE84F50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/>
          <a:srcRect t="593" b="14821"/>
          <a:stretch/>
        </p:blipFill>
        <p:spPr bwMode="auto">
          <a:xfrm>
            <a:off x="-1" y="857257"/>
            <a:ext cx="9144000" cy="5143493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988C9-A4ED-40A1-B9C4-AA0E1D7D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86" y="2292712"/>
            <a:ext cx="3153103" cy="1007066"/>
          </a:xfrm>
        </p:spPr>
        <p:txBody>
          <a:bodyPr>
            <a:normAutofit/>
          </a:bodyPr>
          <a:lstStyle/>
          <a:p>
            <a:pPr algn="ctr"/>
            <a:r>
              <a:rPr lang="en-US" sz="2100" dirty="0">
                <a:highlight>
                  <a:srgbClr val="FFFF00"/>
                </a:highlight>
                <a:latin typeface="Arial Nova Cond" panose="020B0506020202020204" pitchFamily="34" charset="0"/>
              </a:rPr>
              <a:t>FAKTA TENTANG BAKTERI</a:t>
            </a:r>
            <a:endParaRPr lang="en-ID" sz="2100" dirty="0">
              <a:highlight>
                <a:srgbClr val="FFFF00"/>
              </a:highlight>
              <a:latin typeface="Arial Nova Cond" panose="020B0506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35763-A2CE-43A1-9C2E-622E60A2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37" y="3420430"/>
            <a:ext cx="4321879" cy="2456842"/>
          </a:xfrm>
          <a:solidFill>
            <a:schemeClr val="bg2">
              <a:lumMod val="90000"/>
            </a:schemeClr>
          </a:solidFill>
        </p:spPr>
        <p:txBody>
          <a:bodyPr anchor="ctr">
            <a:noAutofit/>
          </a:bodyPr>
          <a:lstStyle/>
          <a:p>
            <a:pPr defTabSz="685800" latinLnBrk="0" hangingPunct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 err="1">
                <a:highlight>
                  <a:srgbClr val="FFFF00"/>
                </a:highlight>
              </a:rPr>
              <a:t>Bakteri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seperti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manusia</a:t>
            </a:r>
            <a:r>
              <a:rPr lang="en-US" sz="2000" dirty="0">
                <a:highlight>
                  <a:srgbClr val="FFFF00"/>
                </a:highlight>
              </a:rPr>
              <a:t>, </a:t>
            </a:r>
            <a:r>
              <a:rPr lang="en-US" sz="2000" dirty="0" err="1">
                <a:highlight>
                  <a:srgbClr val="FFFF00"/>
                </a:highlight>
              </a:rPr>
              <a:t>butuh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suhu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nyaman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untuk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tumbuh</a:t>
            </a:r>
            <a:endParaRPr lang="en-US" sz="2000" dirty="0">
              <a:highlight>
                <a:srgbClr val="FFFF00"/>
              </a:highlight>
            </a:endParaRPr>
          </a:p>
          <a:p>
            <a:pPr defTabSz="685800" latinLnBrk="0" hangingPunct="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highlight>
                <a:srgbClr val="FFFF00"/>
              </a:highlight>
            </a:endParaRPr>
          </a:p>
          <a:p>
            <a:pPr defTabSz="685800" latinLnBrk="0" hangingPunct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highlight>
                  <a:srgbClr val="FFFF00"/>
                </a:highlight>
              </a:rPr>
              <a:t>500.000 </a:t>
            </a:r>
            <a:r>
              <a:rPr lang="en-US" sz="2000" dirty="0" err="1">
                <a:highlight>
                  <a:srgbClr val="FFFF00"/>
                </a:highlight>
              </a:rPr>
              <a:t>macam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bakteri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ada</a:t>
            </a:r>
            <a:r>
              <a:rPr lang="en-US" sz="2000" dirty="0">
                <a:highlight>
                  <a:srgbClr val="FFFF00"/>
                </a:highlight>
              </a:rPr>
              <a:t> di 1 cm2</a:t>
            </a:r>
          </a:p>
          <a:p>
            <a:pPr defTabSz="685800" latinLnBrk="0" hangingPunct="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defTabSz="685800" latinLnBrk="0" hangingPunct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 err="1">
                <a:highlight>
                  <a:srgbClr val="FFFF00"/>
                </a:highlight>
              </a:rPr>
              <a:t>Bakteria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berkembang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biak</a:t>
            </a:r>
            <a:r>
              <a:rPr lang="en-US" sz="2000" dirty="0">
                <a:highlight>
                  <a:srgbClr val="FFFF00"/>
                </a:highlight>
              </a:rPr>
              <a:t> 2 kali </a:t>
            </a:r>
            <a:r>
              <a:rPr lang="en-US" sz="2000" dirty="0" err="1">
                <a:highlight>
                  <a:srgbClr val="FFFF00"/>
                </a:highlight>
              </a:rPr>
              <a:t>lipat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dalam</a:t>
            </a:r>
            <a:r>
              <a:rPr lang="en-US" sz="2000" dirty="0">
                <a:highlight>
                  <a:srgbClr val="FFFF00"/>
                </a:highlight>
              </a:rPr>
              <a:t> 20 </a:t>
            </a:r>
            <a:r>
              <a:rPr lang="en-US" sz="2000" dirty="0" err="1">
                <a:highlight>
                  <a:srgbClr val="FFFF00"/>
                </a:highlight>
              </a:rPr>
              <a:t>detik</a:t>
            </a:r>
            <a:endParaRPr lang="en-US" sz="2000" dirty="0">
              <a:solidFill>
                <a:srgbClr val="00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indent="0" defTabSz="685800" latinLnBrk="0" hangingPunct="0">
              <a:spcBef>
                <a:spcPts val="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9702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y2mate.com - How microorganisms spread_480p">
            <a:hlinkClick r:id="" action="ppaction://media"/>
            <a:extLst>
              <a:ext uri="{FF2B5EF4-FFF2-40B4-BE49-F238E27FC236}">
                <a16:creationId xmlns:a16="http://schemas.microsoft.com/office/drawing/2014/main" id="{6D7A45FF-D354-48F0-B1D3-AB2557CA91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200150"/>
            <a:ext cx="7924801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9D13-8499-4756-BB22-0DC094B6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848" y="3117495"/>
            <a:ext cx="4502985" cy="994172"/>
          </a:xfrm>
        </p:spPr>
        <p:txBody>
          <a:bodyPr anchor="b">
            <a:normAutofit/>
          </a:bodyPr>
          <a:lstStyle/>
          <a:p>
            <a:r>
              <a:rPr lang="en-US" sz="2700" dirty="0">
                <a:latin typeface="Arial Nova Cond" panose="020B0506020202020204" pitchFamily="34" charset="0"/>
              </a:rPr>
              <a:t>CARA BAKTERI MENYEBAR?</a:t>
            </a:r>
            <a:endParaRPr lang="en-ID" sz="2700" dirty="0">
              <a:latin typeface="Arial Nova Cond" panose="020B0506020202020204" pitchFamily="34" charset="0"/>
            </a:endParaRPr>
          </a:p>
        </p:txBody>
      </p:sp>
      <p:pic>
        <p:nvPicPr>
          <p:cNvPr id="6" name="Picture 6" descr="Image result for messy dirty freezer">
            <a:extLst>
              <a:ext uri="{FF2B5EF4-FFF2-40B4-BE49-F238E27FC236}">
                <a16:creationId xmlns:a16="http://schemas.microsoft.com/office/drawing/2014/main" id="{AB4590F1-A45B-4E97-9048-3CC8447B2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/>
          <a:srcRect l="10243" r="9783" b="1"/>
          <a:stretch/>
        </p:blipFill>
        <p:spPr bwMode="auto">
          <a:xfrm>
            <a:off x="3305134" y="857253"/>
            <a:ext cx="3075966" cy="2564098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414D-9638-4269-85F1-3A4673DB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340" y="4330864"/>
            <a:ext cx="5210216" cy="974957"/>
          </a:xfrm>
        </p:spPr>
        <p:txBody>
          <a:bodyPr>
            <a:normAutofit fontScale="62500" lnSpcReduction="20000"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ZA" b="1" dirty="0">
                <a:sym typeface="Helvetica Neue"/>
              </a:rPr>
              <a:t> Dari Orang </a:t>
            </a:r>
            <a:r>
              <a:rPr lang="en-ZA" b="1" dirty="0" err="1">
                <a:sym typeface="Helvetica Neue"/>
              </a:rPr>
              <a:t>Ke</a:t>
            </a:r>
            <a:r>
              <a:rPr lang="en-ZA" b="1" dirty="0">
                <a:sym typeface="Helvetica Neue"/>
              </a:rPr>
              <a:t> </a:t>
            </a:r>
            <a:r>
              <a:rPr lang="en-ZA" b="1" dirty="0" err="1">
                <a:sym typeface="Helvetica Neue"/>
              </a:rPr>
              <a:t>Makanan</a:t>
            </a:r>
            <a:endParaRPr lang="en-US" b="1" dirty="0">
              <a:sym typeface="Helvetica Neue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ZA" b="1" dirty="0">
                <a:sym typeface="Helvetica Neue"/>
              </a:rPr>
              <a:t> Dari </a:t>
            </a:r>
            <a:r>
              <a:rPr lang="en-ZA" b="1" dirty="0" err="1">
                <a:sym typeface="Helvetica Neue"/>
              </a:rPr>
              <a:t>Peralatan</a:t>
            </a:r>
            <a:r>
              <a:rPr lang="en-ZA" b="1" dirty="0">
                <a:sym typeface="Helvetica Neue"/>
              </a:rPr>
              <a:t> </a:t>
            </a:r>
            <a:r>
              <a:rPr lang="en-ZA" b="1" dirty="0" err="1">
                <a:sym typeface="Helvetica Neue"/>
              </a:rPr>
              <a:t>Ke</a:t>
            </a:r>
            <a:r>
              <a:rPr lang="en-ZA" b="1" dirty="0">
                <a:sym typeface="Helvetica Neue"/>
              </a:rPr>
              <a:t> </a:t>
            </a:r>
            <a:r>
              <a:rPr lang="en-ZA" b="1" dirty="0" err="1">
                <a:sym typeface="Helvetica Neue"/>
              </a:rPr>
              <a:t>Makanan</a:t>
            </a:r>
            <a:endParaRPr lang="en-US" b="1" dirty="0">
              <a:sym typeface="Helvetica Neue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ZA" b="1" dirty="0">
                <a:sym typeface="Helvetica Neue"/>
              </a:rPr>
              <a:t> Dari </a:t>
            </a:r>
            <a:r>
              <a:rPr lang="en-ZA" b="1" dirty="0" err="1">
                <a:sym typeface="Helvetica Neue"/>
              </a:rPr>
              <a:t>Makanan</a:t>
            </a:r>
            <a:r>
              <a:rPr lang="en-ZA" b="1" dirty="0">
                <a:sym typeface="Helvetica Neue"/>
              </a:rPr>
              <a:t> </a:t>
            </a:r>
            <a:r>
              <a:rPr lang="en-ZA" b="1" dirty="0" err="1">
                <a:sym typeface="Helvetica Neue"/>
              </a:rPr>
              <a:t>Ke</a:t>
            </a:r>
            <a:r>
              <a:rPr lang="en-ZA" b="1" dirty="0">
                <a:sym typeface="Helvetica Neue"/>
              </a:rPr>
              <a:t> </a:t>
            </a:r>
            <a:r>
              <a:rPr lang="en-ZA" b="1" dirty="0" err="1">
                <a:sym typeface="Helvetica Neue"/>
              </a:rPr>
              <a:t>Makanan</a:t>
            </a:r>
            <a:r>
              <a:rPr lang="en-ZA" b="1" dirty="0">
                <a:sym typeface="Helvetica Neue"/>
              </a:rPr>
              <a:t> </a:t>
            </a:r>
            <a:r>
              <a:rPr lang="en-ZA" b="1" dirty="0" err="1">
                <a:sym typeface="Helvetica Neue"/>
              </a:rPr>
              <a:t>Lainnya</a:t>
            </a:r>
            <a:endParaRPr lang="en-US" b="1" dirty="0">
              <a:sym typeface="Helvetica Neue"/>
            </a:endParaRPr>
          </a:p>
          <a:p>
            <a:endParaRPr lang="en-ID" sz="1800" dirty="0"/>
          </a:p>
        </p:txBody>
      </p:sp>
      <p:pic>
        <p:nvPicPr>
          <p:cNvPr id="4" name="Picture 4" descr="Image result for dirty nail">
            <a:extLst>
              <a:ext uri="{FF2B5EF4-FFF2-40B4-BE49-F238E27FC236}">
                <a16:creationId xmlns:a16="http://schemas.microsoft.com/office/drawing/2014/main" id="{8A44DF88-5CD3-46FD-B884-C7DEB1F4C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/>
          <a:srcRect l="18758" r="23965" b="1"/>
          <a:stretch/>
        </p:blipFill>
        <p:spPr bwMode="auto">
          <a:xfrm>
            <a:off x="15" y="1065354"/>
            <a:ext cx="3414539" cy="4459664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  <a:noFill/>
        </p:spPr>
      </p:pic>
      <p:pic>
        <p:nvPicPr>
          <p:cNvPr id="5" name="Picture 2" descr="Image result for dirty cutting board">
            <a:extLst>
              <a:ext uri="{FF2B5EF4-FFF2-40B4-BE49-F238E27FC236}">
                <a16:creationId xmlns:a16="http://schemas.microsoft.com/office/drawing/2014/main" id="{BBD9AF6D-C6A0-49C5-A979-62A33C54B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/>
          <a:srcRect l="21835" r="30394" b="-2"/>
          <a:stretch/>
        </p:blipFill>
        <p:spPr bwMode="auto">
          <a:xfrm>
            <a:off x="6489805" y="857248"/>
            <a:ext cx="2654195" cy="3217637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3019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7" r="1" b="9697"/>
          <a:stretch/>
        </p:blipFill>
        <p:spPr>
          <a:xfrm>
            <a:off x="1147891" y="2081909"/>
            <a:ext cx="2137190" cy="213719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1" r="13377" b="3"/>
          <a:stretch/>
        </p:blipFill>
        <p:spPr>
          <a:xfrm>
            <a:off x="3505853" y="2081909"/>
            <a:ext cx="2137190" cy="213719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4" name="Picture 3" descr="5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r="17840" b="3"/>
          <a:stretch/>
        </p:blipFill>
        <p:spPr>
          <a:xfrm>
            <a:off x="5863815" y="2081909"/>
            <a:ext cx="2137190" cy="213719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B15B7-871B-4E9C-98A3-3FF2E2F6D220}"/>
              </a:ext>
            </a:extLst>
          </p:cNvPr>
          <p:cNvSpPr txBox="1"/>
          <p:nvPr/>
        </p:nvSpPr>
        <p:spPr>
          <a:xfrm>
            <a:off x="1395230" y="4533717"/>
            <a:ext cx="6755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latin typeface="Arial Nova Cond" panose="020B0506020202020204" pitchFamily="34" charset="0"/>
              </a:rPr>
              <a:t>TEMPAT YANG NYAMAN UNTUK BAKTERI ???</a:t>
            </a:r>
            <a:endParaRPr lang="en-ID" sz="2700" b="1" dirty="0">
              <a:latin typeface="Arial Nova Cond" panose="020B0506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714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35"/>
    </mc:Choice>
    <mc:Fallback xmlns="">
      <p:transition spd="slow" advTm="9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2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.1|0.6|0.8|0.7|53.9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722</Words>
  <Application>Microsoft Office PowerPoint</Application>
  <PresentationFormat>On-screen Show (4:3)</PresentationFormat>
  <Paragraphs>157</Paragraphs>
  <Slides>35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Arial</vt:lpstr>
      <vt:lpstr>Arial Black</vt:lpstr>
      <vt:lpstr>Arial Nova Cond</vt:lpstr>
      <vt:lpstr>Calibri</vt:lpstr>
      <vt:lpstr>Century Gothic</vt:lpstr>
      <vt:lpstr>Courier New</vt:lpstr>
      <vt:lpstr>Courier Prime</vt:lpstr>
      <vt:lpstr>DM Sans</vt:lpstr>
      <vt:lpstr>Hatton Bold</vt:lpstr>
      <vt:lpstr>Hatton Bold Bold</vt:lpstr>
      <vt:lpstr>Helvetica Neue</vt:lpstr>
      <vt:lpstr>Verdana</vt:lpstr>
      <vt:lpstr>Wingdings</vt:lpstr>
      <vt:lpstr>Wingdings 3</vt:lpstr>
      <vt:lpstr>Office Theme</vt:lpstr>
      <vt:lpstr>Custom Design</vt:lpstr>
      <vt:lpstr>PowerPoint Presentation</vt:lpstr>
      <vt:lpstr>MENGAPA PERLU MENJAGA  KEAMANAN DI  TEMPAT   KERJA??</vt:lpstr>
      <vt:lpstr>PowerPoint Presentation</vt:lpstr>
      <vt:lpstr>PowerPoint Presentation</vt:lpstr>
      <vt:lpstr>Bagaimana Perasaan Anda Ketika Beli Makanan Bertemu Yang Seperti Ini?</vt:lpstr>
      <vt:lpstr>FAKTA TENTANG BAKTERI</vt:lpstr>
      <vt:lpstr>PowerPoint Presentation</vt:lpstr>
      <vt:lpstr>CARA BAKTERI MENYEBAR?</vt:lpstr>
      <vt:lpstr>PowerPoint Presentation</vt:lpstr>
      <vt:lpstr>Jaga Tempat Kerja Kita!!</vt:lpstr>
      <vt:lpstr>PowerPoint Presentation</vt:lpstr>
      <vt:lpstr>PowerPoint Presentation</vt:lpstr>
      <vt:lpstr>PENERAPAN HIGENITAS</vt:lpstr>
      <vt:lpstr>NAMAKU BENTO, JAGAKARSA</vt:lpstr>
      <vt:lpstr>BENING FOOD, PARUNG BOGOR</vt:lpstr>
      <vt:lpstr>PowerPoint Presentation</vt:lpstr>
      <vt:lpstr>Resiko di Tempat Kerja</vt:lpstr>
      <vt:lpstr>video</vt:lpstr>
      <vt:lpstr>PowerPoint Presentation</vt:lpstr>
      <vt:lpstr>Kerugian Biaya dari Resiko</vt:lpstr>
      <vt:lpstr>PowerPoint Presentation</vt:lpstr>
      <vt:lpstr>Metode 5S/ 5R / 5K</vt:lpstr>
      <vt:lpstr>TARGET OPERASI 5S</vt:lpstr>
      <vt:lpstr>Sisih/Seri/Sort</vt:lpstr>
      <vt:lpstr>PowerPoint Presentation</vt:lpstr>
      <vt:lpstr>Susun/Seiton</vt:lpstr>
      <vt:lpstr>PowerPoint Presentation</vt:lpstr>
      <vt:lpstr>Contoh Penyusunan</vt:lpstr>
      <vt:lpstr>Sasap/Seiso</vt:lpstr>
      <vt:lpstr>Sosoh/Seiketsu/ Standarisasi</vt:lpstr>
      <vt:lpstr>Sulu/Seketsu/Jadikan Budaya</vt:lpstr>
      <vt:lpstr>PowerPoint Presentation</vt:lpstr>
      <vt:lpstr>PowerPoint Presentation</vt:lpstr>
      <vt:lpstr>GUERILLA, JAGAKARSA</vt:lpstr>
      <vt:lpstr>Juragan Siomay, Jagakarsa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Krisna Gupta</cp:lastModifiedBy>
  <cp:revision>38</cp:revision>
  <dcterms:created xsi:type="dcterms:W3CDTF">2014-04-01T16:35:38Z</dcterms:created>
  <dcterms:modified xsi:type="dcterms:W3CDTF">2024-09-18T03:32:13Z</dcterms:modified>
</cp:coreProperties>
</file>